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2"/>
  </p:notesMasterIdLst>
  <p:handoutMasterIdLst>
    <p:handoutMasterId r:id="rId13"/>
  </p:handoutMasterIdLst>
  <p:sldIdLst>
    <p:sldId id="301" r:id="rId2"/>
    <p:sldId id="366" r:id="rId3"/>
    <p:sldId id="406" r:id="rId4"/>
    <p:sldId id="400" r:id="rId5"/>
    <p:sldId id="402" r:id="rId6"/>
    <p:sldId id="401" r:id="rId7"/>
    <p:sldId id="399" r:id="rId8"/>
    <p:sldId id="397" r:id="rId9"/>
    <p:sldId id="404" r:id="rId10"/>
    <p:sldId id="405" r:id="rId11"/>
  </p:sldIdLst>
  <p:sldSz cx="9144000" cy="6858000" type="screen4x3"/>
  <p:notesSz cx="7010400" cy="9296400"/>
  <p:defaultTextStyle>
    <a:defPPr>
      <a:defRPr lang="en-US"/>
    </a:defPPr>
    <a:lvl1pPr algn="l" rtl="0" fontAlgn="base">
      <a:spcBef>
        <a:spcPct val="0"/>
      </a:spcBef>
      <a:spcAft>
        <a:spcPct val="0"/>
      </a:spcAft>
      <a:defRPr u="sng" kern="1200">
        <a:solidFill>
          <a:schemeClr val="tx1"/>
        </a:solidFill>
        <a:latin typeface="Arial" charset="0"/>
        <a:ea typeface="ＭＳ Ｐゴシック" charset="0"/>
        <a:cs typeface="+mn-cs"/>
      </a:defRPr>
    </a:lvl1pPr>
    <a:lvl2pPr marL="457200" algn="l" rtl="0" fontAlgn="base">
      <a:spcBef>
        <a:spcPct val="0"/>
      </a:spcBef>
      <a:spcAft>
        <a:spcPct val="0"/>
      </a:spcAft>
      <a:defRPr u="sng" kern="1200">
        <a:solidFill>
          <a:schemeClr val="tx1"/>
        </a:solidFill>
        <a:latin typeface="Arial" charset="0"/>
        <a:ea typeface="ＭＳ Ｐゴシック" charset="0"/>
        <a:cs typeface="+mn-cs"/>
      </a:defRPr>
    </a:lvl2pPr>
    <a:lvl3pPr marL="914400" algn="l" rtl="0" fontAlgn="base">
      <a:spcBef>
        <a:spcPct val="0"/>
      </a:spcBef>
      <a:spcAft>
        <a:spcPct val="0"/>
      </a:spcAft>
      <a:defRPr u="sng" kern="1200">
        <a:solidFill>
          <a:schemeClr val="tx1"/>
        </a:solidFill>
        <a:latin typeface="Arial" charset="0"/>
        <a:ea typeface="ＭＳ Ｐゴシック" charset="0"/>
        <a:cs typeface="+mn-cs"/>
      </a:defRPr>
    </a:lvl3pPr>
    <a:lvl4pPr marL="1371600" algn="l" rtl="0" fontAlgn="base">
      <a:spcBef>
        <a:spcPct val="0"/>
      </a:spcBef>
      <a:spcAft>
        <a:spcPct val="0"/>
      </a:spcAft>
      <a:defRPr u="sng" kern="1200">
        <a:solidFill>
          <a:schemeClr val="tx1"/>
        </a:solidFill>
        <a:latin typeface="Arial" charset="0"/>
        <a:ea typeface="ＭＳ Ｐゴシック" charset="0"/>
        <a:cs typeface="+mn-cs"/>
      </a:defRPr>
    </a:lvl4pPr>
    <a:lvl5pPr marL="1828800" algn="l" rtl="0" fontAlgn="base">
      <a:spcBef>
        <a:spcPct val="0"/>
      </a:spcBef>
      <a:spcAft>
        <a:spcPct val="0"/>
      </a:spcAft>
      <a:defRPr u="sng" kern="1200">
        <a:solidFill>
          <a:schemeClr val="tx1"/>
        </a:solidFill>
        <a:latin typeface="Arial" charset="0"/>
        <a:ea typeface="ＭＳ Ｐゴシック" charset="0"/>
        <a:cs typeface="+mn-cs"/>
      </a:defRPr>
    </a:lvl5pPr>
    <a:lvl6pPr marL="2286000" algn="l" defTabSz="457200" rtl="0" eaLnBrk="1" latinLnBrk="0" hangingPunct="1">
      <a:defRPr u="sng" kern="1200">
        <a:solidFill>
          <a:schemeClr val="tx1"/>
        </a:solidFill>
        <a:latin typeface="Arial" charset="0"/>
        <a:ea typeface="ＭＳ Ｐゴシック" charset="0"/>
        <a:cs typeface="+mn-cs"/>
      </a:defRPr>
    </a:lvl6pPr>
    <a:lvl7pPr marL="2743200" algn="l" defTabSz="457200" rtl="0" eaLnBrk="1" latinLnBrk="0" hangingPunct="1">
      <a:defRPr u="sng" kern="1200">
        <a:solidFill>
          <a:schemeClr val="tx1"/>
        </a:solidFill>
        <a:latin typeface="Arial" charset="0"/>
        <a:ea typeface="ＭＳ Ｐゴシック" charset="0"/>
        <a:cs typeface="+mn-cs"/>
      </a:defRPr>
    </a:lvl7pPr>
    <a:lvl8pPr marL="3200400" algn="l" defTabSz="457200" rtl="0" eaLnBrk="1" latinLnBrk="0" hangingPunct="1">
      <a:defRPr u="sng" kern="1200">
        <a:solidFill>
          <a:schemeClr val="tx1"/>
        </a:solidFill>
        <a:latin typeface="Arial" charset="0"/>
        <a:ea typeface="ＭＳ Ｐゴシック" charset="0"/>
        <a:cs typeface="+mn-cs"/>
      </a:defRPr>
    </a:lvl8pPr>
    <a:lvl9pPr marL="3657600" algn="l" defTabSz="457200" rtl="0" eaLnBrk="1" latinLnBrk="0" hangingPunct="1">
      <a:defRPr u="sng"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6600"/>
    <a:srgbClr val="FF3300"/>
    <a:srgbClr val="FF0000"/>
    <a:srgbClr val="008000"/>
    <a:srgbClr val="CC9900"/>
    <a:srgbClr val="33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59" autoAdjust="0"/>
    <p:restoredTop sz="81319" autoAdjust="0"/>
  </p:normalViewPr>
  <p:slideViewPr>
    <p:cSldViewPr snapToGrid="0">
      <p:cViewPr>
        <p:scale>
          <a:sx n="50" d="100"/>
          <a:sy n="50" d="100"/>
        </p:scale>
        <p:origin x="-1886" y="-533"/>
      </p:cViewPr>
      <p:guideLst>
        <p:guide orient="horz" pos="2160"/>
        <p:guide pos="2880"/>
      </p:guideLst>
    </p:cSldViewPr>
  </p:slideViewPr>
  <p:outlineViewPr>
    <p:cViewPr>
      <p:scale>
        <a:sx n="33" d="100"/>
        <a:sy n="33" d="100"/>
      </p:scale>
      <p:origin x="0" y="57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2856" y="304"/>
      </p:cViewPr>
      <p:guideLst>
        <p:guide orient="horz" pos="2928"/>
        <p:guide pos="2208"/>
      </p:guideLst>
    </p:cSldViewPr>
  </p:notesViewPr>
  <p:gridSpacing cx="182880" cy="18288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eaLnBrk="0" hangingPunct="0">
              <a:defRPr sz="1200" u="none">
                <a:ea typeface="+mn-ea"/>
              </a:defRPr>
            </a:lvl1pPr>
          </a:lstStyle>
          <a:p>
            <a:pPr>
              <a:defRPr/>
            </a:pPr>
            <a:endParaRPr lang="en-US"/>
          </a:p>
        </p:txBody>
      </p:sp>
      <p:sp>
        <p:nvSpPr>
          <p:cNvPr id="67587"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algn="r" eaLnBrk="0" hangingPunct="0">
              <a:defRPr sz="1200" u="none"/>
            </a:lvl1pPr>
          </a:lstStyle>
          <a:p>
            <a:fld id="{FF96572C-199B-A342-A024-91088F6A272E}" type="datetimeFigureOut">
              <a:rPr lang="en-US"/>
              <a:pPr/>
              <a:t>4/6/2014</a:t>
            </a:fld>
            <a:endParaRPr lang="en-US"/>
          </a:p>
        </p:txBody>
      </p:sp>
      <p:sp>
        <p:nvSpPr>
          <p:cNvPr id="67588"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eaLnBrk="0" hangingPunct="0">
              <a:defRPr sz="1200" u="none">
                <a:ea typeface="+mn-ea"/>
              </a:defRPr>
            </a:lvl1pPr>
          </a:lstStyle>
          <a:p>
            <a:pPr>
              <a:defRPr/>
            </a:pPr>
            <a:endParaRPr lang="en-US"/>
          </a:p>
        </p:txBody>
      </p:sp>
      <p:sp>
        <p:nvSpPr>
          <p:cNvPr id="67589"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algn="r" eaLnBrk="0" hangingPunct="0">
              <a:defRPr sz="1200" u="none"/>
            </a:lvl1pPr>
          </a:lstStyle>
          <a:p>
            <a:fld id="{12BD1E0C-D053-CF43-8449-A0319A402643}" type="slidenum">
              <a:rPr lang="en-US"/>
              <a:pPr/>
              <a:t>‹#›</a:t>
            </a:fld>
            <a:endParaRPr lang="en-US"/>
          </a:p>
        </p:txBody>
      </p:sp>
    </p:spTree>
    <p:extLst>
      <p:ext uri="{BB962C8B-B14F-4D97-AF65-F5344CB8AC3E}">
        <p14:creationId xmlns:p14="http://schemas.microsoft.com/office/powerpoint/2010/main" val="485525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a:defRPr sz="1200" u="none">
                <a:ea typeface="+mn-ea"/>
              </a:defRPr>
            </a:lvl1pPr>
          </a:lstStyle>
          <a:p>
            <a:pPr>
              <a:defRPr/>
            </a:pPr>
            <a:endParaRPr lang="en-US"/>
          </a:p>
        </p:txBody>
      </p:sp>
      <p:sp>
        <p:nvSpPr>
          <p:cNvPr id="10243"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algn="r">
              <a:defRPr sz="1200" u="none"/>
            </a:lvl1pPr>
          </a:lstStyle>
          <a:p>
            <a:fld id="{00F08741-DBA7-BC49-8820-9237C72133E4}" type="datetimeFigureOut">
              <a:rPr lang="en-US"/>
              <a:pPr/>
              <a:t>4/6/2014</a:t>
            </a:fld>
            <a:endParaRPr lang="en-US"/>
          </a:p>
        </p:txBody>
      </p:sp>
      <p:sp>
        <p:nvSpPr>
          <p:cNvPr id="1638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5"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a:defRPr sz="1200" u="none">
                <a:ea typeface="+mn-ea"/>
              </a:defRPr>
            </a:lvl1pPr>
          </a:lstStyle>
          <a:p>
            <a:pPr>
              <a:defRPr/>
            </a:pPr>
            <a:endParaRPr lang="en-US"/>
          </a:p>
        </p:txBody>
      </p:sp>
      <p:sp>
        <p:nvSpPr>
          <p:cNvPr id="10247"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algn="r">
              <a:defRPr sz="1200" u="none"/>
            </a:lvl1pPr>
          </a:lstStyle>
          <a:p>
            <a:fld id="{5AF759CA-C4A3-F442-BFA6-37B98943D044}" type="slidenum">
              <a:rPr lang="en-US"/>
              <a:pPr/>
              <a:t>‹#›</a:t>
            </a:fld>
            <a:endParaRPr lang="en-US"/>
          </a:p>
        </p:txBody>
      </p:sp>
    </p:spTree>
    <p:extLst>
      <p:ext uri="{BB962C8B-B14F-4D97-AF65-F5344CB8AC3E}">
        <p14:creationId xmlns:p14="http://schemas.microsoft.com/office/powerpoint/2010/main" val="147278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buzzaldrin.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Buzz will describe the configuration of his</a:t>
            </a:r>
            <a:r>
              <a:rPr lang="en-US" baseline="0" dirty="0" smtClean="0"/>
              <a:t> lunar base design</a:t>
            </a:r>
            <a:endParaRPr lang="en-US" dirty="0"/>
          </a:p>
        </p:txBody>
      </p:sp>
      <p:sp>
        <p:nvSpPr>
          <p:cNvPr id="4" name="Slide Number Placeholder 3"/>
          <p:cNvSpPr>
            <a:spLocks noGrp="1"/>
          </p:cNvSpPr>
          <p:nvPr>
            <p:ph type="sldNum" sz="quarter" idx="10"/>
          </p:nvPr>
        </p:nvSpPr>
        <p:spPr/>
        <p:txBody>
          <a:bodyPr/>
          <a:lstStyle/>
          <a:p>
            <a:fld id="{5AF759CA-C4A3-F442-BFA6-37B98943D044}" type="slidenum">
              <a:rPr lang="en-US" smtClean="0"/>
              <a:pPr/>
              <a:t>10</a:t>
            </a:fld>
            <a:endParaRPr lang="en-US"/>
          </a:p>
        </p:txBody>
      </p:sp>
    </p:spTree>
    <p:extLst>
      <p:ext uri="{BB962C8B-B14F-4D97-AF65-F5344CB8AC3E}">
        <p14:creationId xmlns:p14="http://schemas.microsoft.com/office/powerpoint/2010/main" val="52783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ＭＳ Ｐゴシック" charset="0"/>
                <a:cs typeface="+mn-cs"/>
              </a:rPr>
              <a:t>This is my Unified Space Vision chart with the suite of missions as I see them. </a:t>
            </a:r>
          </a:p>
          <a:p>
            <a:pPr lvl="0"/>
            <a:r>
              <a:rPr lang="en-US" sz="1200" kern="1200" dirty="0" smtClean="0">
                <a:solidFill>
                  <a:schemeClr val="tx1"/>
                </a:solidFill>
                <a:effectLst/>
                <a:latin typeface="Arial" charset="0"/>
                <a:ea typeface="ＭＳ Ｐゴシック" charset="0"/>
                <a:cs typeface="+mn-cs"/>
              </a:rPr>
              <a:t>Chinese cooperation in international lunar development will be enhanced by participation in ISS and international activities at the Chinese station’s inclination at 42 degrees by re-inviting China’s participation in the ISS on the Apollo-Soyuz 40</a:t>
            </a:r>
            <a:r>
              <a:rPr lang="en-US" sz="1200" kern="1200" baseline="30000" dirty="0" smtClean="0">
                <a:solidFill>
                  <a:schemeClr val="tx1"/>
                </a:solidFill>
                <a:effectLst/>
                <a:latin typeface="Arial" charset="0"/>
                <a:ea typeface="ＭＳ Ｐゴシック" charset="0"/>
                <a:cs typeface="+mn-cs"/>
              </a:rPr>
              <a:t>th</a:t>
            </a:r>
            <a:r>
              <a:rPr lang="en-US" sz="1200" kern="1200" dirty="0" smtClean="0">
                <a:solidFill>
                  <a:schemeClr val="tx1"/>
                </a:solidFill>
                <a:effectLst/>
                <a:latin typeface="Arial" charset="0"/>
                <a:ea typeface="ＭＳ Ｐゴシック" charset="0"/>
                <a:cs typeface="+mn-cs"/>
              </a:rPr>
              <a:t> anniversary to be celebrated July 2015.</a:t>
            </a:r>
          </a:p>
          <a:p>
            <a:pPr lvl="0"/>
            <a:r>
              <a:rPr lang="en-US" sz="1200" kern="1200" dirty="0" smtClean="0">
                <a:solidFill>
                  <a:schemeClr val="tx1"/>
                </a:solidFill>
                <a:effectLst/>
                <a:latin typeface="Arial" charset="0"/>
                <a:ea typeface="ＭＳ Ｐゴシック" charset="0"/>
                <a:cs typeface="+mn-cs"/>
              </a:rPr>
              <a:t>Bring the nations together in an International Lunar Base Authority or Lunar Development Authority, patterned after Intelsat. Inflatable and rigid Exploration Module (EM) evaluated at 42 degrees – grows to support LEO fuel depot</a:t>
            </a:r>
          </a:p>
          <a:p>
            <a:pPr lvl="0"/>
            <a:r>
              <a:rPr lang="en-US" sz="1200" kern="1200" dirty="0" smtClean="0">
                <a:solidFill>
                  <a:schemeClr val="tx1"/>
                </a:solidFill>
                <a:effectLst/>
                <a:latin typeface="Arial" charset="0"/>
                <a:ea typeface="ＭＳ Ｐゴシック" charset="0"/>
                <a:cs typeface="+mn-cs"/>
              </a:rPr>
              <a:t>US position at the moon to lead international lunar activities with two Mars spacecraft consisting of high and low propulsion – a node and exploration module - above the Moon’s surface at L1 and L2 for science and to develop commercial space (fuel depots and resources, especially H20) and to assemble the US designed evolutional international Lunar Operational Complex (LOC). </a:t>
            </a:r>
          </a:p>
          <a:p>
            <a:pPr lvl="0"/>
            <a:r>
              <a:rPr lang="en-US" sz="1200" kern="1200" dirty="0" smtClean="0">
                <a:solidFill>
                  <a:schemeClr val="tx1"/>
                </a:solidFill>
                <a:effectLst/>
                <a:latin typeface="Arial" charset="0"/>
                <a:ea typeface="ＭＳ Ｐゴシック" charset="0"/>
                <a:cs typeface="+mn-cs"/>
              </a:rPr>
              <a:t>The Humans-to-Mars transportation systems by 2030. Replace human asteroid retrieval mission of 2021 with a dual robotic/human mission to an asteroid by 2025.  </a:t>
            </a:r>
          </a:p>
          <a:p>
            <a:pPr lvl="0"/>
            <a:r>
              <a:rPr lang="en-US" sz="1200" kern="1200" dirty="0" smtClean="0">
                <a:solidFill>
                  <a:schemeClr val="tx1"/>
                </a:solidFill>
                <a:effectLst/>
                <a:latin typeface="Arial" charset="0"/>
                <a:ea typeface="ＭＳ Ｐゴシック" charset="0"/>
                <a:cs typeface="+mn-cs"/>
              </a:rPr>
              <a:t>Planetary defense from space impacts to be US lead highest level of National Security of combined national and international capabilities (</a:t>
            </a:r>
            <a:r>
              <a:rPr lang="en-US" sz="1200" i="1" kern="1200" dirty="0" smtClean="0">
                <a:solidFill>
                  <a:schemeClr val="tx1"/>
                </a:solidFill>
                <a:effectLst/>
                <a:latin typeface="Arial" charset="0"/>
                <a:ea typeface="ＭＳ Ｐゴシック" charset="0"/>
                <a:cs typeface="+mn-cs"/>
              </a:rPr>
              <a:t>not</a:t>
            </a:r>
            <a:r>
              <a:rPr lang="en-US" sz="1200" kern="1200" dirty="0" smtClean="0">
                <a:solidFill>
                  <a:schemeClr val="tx1"/>
                </a:solidFill>
                <a:effectLst/>
                <a:latin typeface="Arial" charset="0"/>
                <a:ea typeface="ＭＳ Ｐゴシック" charset="0"/>
                <a:cs typeface="+mn-cs"/>
              </a:rPr>
              <a:t> a NASA mission).</a:t>
            </a:r>
          </a:p>
          <a:p>
            <a:pPr lvl="0"/>
            <a:r>
              <a:rPr lang="en-US" sz="1200" kern="1200" dirty="0" smtClean="0">
                <a:solidFill>
                  <a:schemeClr val="tx1"/>
                </a:solidFill>
                <a:effectLst/>
                <a:latin typeface="Arial" charset="0"/>
                <a:ea typeface="ＭＳ Ｐゴシック" charset="0"/>
                <a:cs typeface="+mn-cs"/>
              </a:rPr>
              <a:t>Commercial resources should be investigated and developed first on the Moon before proceeding to asteroid resources. </a:t>
            </a:r>
          </a:p>
          <a:p>
            <a:pPr lvl="0"/>
            <a:r>
              <a:rPr lang="en-US" sz="1200" kern="1200" dirty="0" smtClean="0">
                <a:solidFill>
                  <a:schemeClr val="tx1"/>
                </a:solidFill>
                <a:effectLst/>
                <a:latin typeface="Arial" charset="0"/>
                <a:ea typeface="ＭＳ Ｐゴシック" charset="0"/>
                <a:cs typeface="+mn-cs"/>
              </a:rPr>
              <a:t>Humans to Mars planned permanence from the first sortie to the surface, to a rather complete Mars Operation Complex (MOC) assembled from </a:t>
            </a:r>
            <a:r>
              <a:rPr lang="en-US" sz="1200" kern="1200" dirty="0" err="1" smtClean="0">
                <a:solidFill>
                  <a:schemeClr val="tx1"/>
                </a:solidFill>
                <a:effectLst/>
                <a:latin typeface="Arial" charset="0"/>
                <a:ea typeface="ＭＳ Ｐゴシック" charset="0"/>
                <a:cs typeface="+mn-cs"/>
              </a:rPr>
              <a:t>Phobos</a:t>
            </a:r>
            <a:r>
              <a:rPr lang="en-US" sz="1200" kern="1200" dirty="0" smtClean="0">
                <a:solidFill>
                  <a:schemeClr val="tx1"/>
                </a:solidFill>
                <a:effectLst/>
                <a:latin typeface="Arial" charset="0"/>
                <a:ea typeface="ＭＳ Ｐゴシック" charset="0"/>
                <a:cs typeface="+mn-cs"/>
              </a:rPr>
              <a:t> by international crews.</a:t>
            </a:r>
            <a:endParaRPr lang="en-US" sz="1200" kern="1200" dirty="0">
              <a:solidFill>
                <a:schemeClr val="tx1"/>
              </a:solidFill>
              <a:effectLst/>
              <a:latin typeface="Arial" charset="0"/>
              <a:ea typeface="ＭＳ Ｐゴシック" charset="0"/>
              <a:cs typeface="+mn-cs"/>
            </a:endParaRPr>
          </a:p>
        </p:txBody>
      </p:sp>
      <p:sp>
        <p:nvSpPr>
          <p:cNvPr id="4" name="Slide Number Placeholder 3"/>
          <p:cNvSpPr>
            <a:spLocks noGrp="1"/>
          </p:cNvSpPr>
          <p:nvPr>
            <p:ph type="sldNum" sz="quarter" idx="10"/>
          </p:nvPr>
        </p:nvSpPr>
        <p:spPr/>
        <p:txBody>
          <a:bodyPr/>
          <a:lstStyle/>
          <a:p>
            <a:fld id="{5AF759CA-C4A3-F442-BFA6-37B98943D044}" type="slidenum">
              <a:rPr lang="en-US" smtClean="0"/>
              <a:pPr/>
              <a:t>2</a:t>
            </a:fld>
            <a:endParaRPr lang="en-US"/>
          </a:p>
        </p:txBody>
      </p:sp>
    </p:spTree>
    <p:extLst>
      <p:ext uri="{BB962C8B-B14F-4D97-AF65-F5344CB8AC3E}">
        <p14:creationId xmlns:p14="http://schemas.microsoft.com/office/powerpoint/2010/main" val="52783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(Buzz will describe this chart)</a:t>
            </a:r>
          </a:p>
          <a:p>
            <a:endParaRPr lang="en-US" dirty="0"/>
          </a:p>
          <a:p>
            <a:pPr marL="290522" indent="-290522">
              <a:buFont typeface="Arial" charset="0"/>
              <a:buChar char="•"/>
            </a:pPr>
            <a:r>
              <a:rPr lang="en-US" dirty="0"/>
              <a:t>This is my Unified Space Vision chart with the suite of missions as I see them. </a:t>
            </a:r>
          </a:p>
          <a:p>
            <a:pPr marL="290522" indent="-290522">
              <a:buFont typeface="Arial" charset="0"/>
              <a:buChar char="•"/>
            </a:pPr>
            <a:endParaRPr lang="en-US" dirty="0"/>
          </a:p>
          <a:p>
            <a:pPr marL="290522" indent="-290522">
              <a:buFont typeface="Arial" charset="0"/>
              <a:buChar char="•"/>
            </a:pPr>
            <a:r>
              <a:rPr lang="en-US" dirty="0"/>
              <a:t>US position at the moon to lead international lunar activities by from two Mars spacecraft above the Moon</a:t>
            </a:r>
            <a:r>
              <a:rPr lang="ja-JP" altLang="en-US" dirty="0"/>
              <a:t>’</a:t>
            </a:r>
            <a:r>
              <a:rPr lang="en-US" dirty="0"/>
              <a:t>s surface at L1 and L2 for science and to develop commercial space (fuel depots and resources, especially H20) and to assemble the international lunar base components. </a:t>
            </a:r>
          </a:p>
          <a:p>
            <a:pPr marL="290522" indent="-290522">
              <a:buFont typeface="Arial" charset="0"/>
              <a:buChar char="•"/>
            </a:pPr>
            <a:endParaRPr lang="en-US" sz="800" dirty="0"/>
          </a:p>
          <a:p>
            <a:pPr marL="290522" indent="-290522">
              <a:buFont typeface="Arial" charset="0"/>
              <a:buChar char="•"/>
            </a:pPr>
            <a:r>
              <a:rPr lang="en-US" dirty="0"/>
              <a:t>Bring the nations together in an International Lunar Base Authority or Lunar Development Authority, patterned after Intelsat.</a:t>
            </a:r>
          </a:p>
          <a:p>
            <a:pPr marL="290522" indent="-290522"/>
            <a:endParaRPr lang="en-US" sz="800" dirty="0"/>
          </a:p>
          <a:p>
            <a:pPr marL="290522" indent="-290522">
              <a:buFont typeface="Arial" charset="0"/>
              <a:buChar char="•"/>
            </a:pPr>
            <a:r>
              <a:rPr lang="en-US" dirty="0"/>
              <a:t>Chinese cooperation in international lunar development will be enhanced by participation in ISS and international activities at the Chinese station</a:t>
            </a:r>
            <a:r>
              <a:rPr lang="ja-JP" altLang="en-US" dirty="0"/>
              <a:t>’</a:t>
            </a:r>
            <a:r>
              <a:rPr lang="en-US" dirty="0"/>
              <a:t>s inclination at 42 degrees. </a:t>
            </a:r>
          </a:p>
          <a:p>
            <a:pPr marL="290522" indent="-290522">
              <a:buFont typeface="Arial" charset="0"/>
              <a:buChar char="•"/>
            </a:pPr>
            <a:endParaRPr lang="en-US" sz="800" dirty="0"/>
          </a:p>
          <a:p>
            <a:pPr marL="290522" indent="-290522">
              <a:buFont typeface="Arial" charset="0"/>
              <a:buChar char="•"/>
            </a:pPr>
            <a:r>
              <a:rPr lang="en-US" dirty="0"/>
              <a:t>Humans-to-Mars transportation systems by 2030, to replace human asteroid mission of 2025.  </a:t>
            </a:r>
          </a:p>
          <a:p>
            <a:pPr marL="290522" indent="-290522">
              <a:buFont typeface="Arial" charset="0"/>
              <a:buChar char="•"/>
            </a:pPr>
            <a:endParaRPr lang="en-US" sz="800" dirty="0"/>
          </a:p>
          <a:p>
            <a:pPr marL="290522" indent="-290522">
              <a:buFont typeface="Arial" charset="0"/>
              <a:buChar char="•"/>
            </a:pPr>
            <a:r>
              <a:rPr lang="en-US" dirty="0"/>
              <a:t>Planetary defense from space impacts to be US lead of combined national and international capabilities (</a:t>
            </a:r>
            <a:r>
              <a:rPr lang="en-US" i="1" dirty="0"/>
              <a:t>not</a:t>
            </a:r>
            <a:r>
              <a:rPr lang="en-US" dirty="0"/>
              <a:t> a NASA mission).</a:t>
            </a:r>
          </a:p>
          <a:p>
            <a:pPr marL="290522" indent="-290522">
              <a:buFont typeface="Arial" charset="0"/>
              <a:buChar char="•"/>
            </a:pPr>
            <a:endParaRPr lang="en-US" sz="800" dirty="0"/>
          </a:p>
          <a:p>
            <a:pPr marL="290522" indent="-290522">
              <a:buFont typeface="Arial" charset="0"/>
              <a:buChar char="•"/>
            </a:pPr>
            <a:r>
              <a:rPr lang="en-US" dirty="0"/>
              <a:t>Commercial resources should be investigated and developed first on the Moon before proceeding to asteroid resources. </a:t>
            </a:r>
          </a:p>
          <a:p>
            <a:pPr marL="290522" indent="-290522">
              <a:buFont typeface="Arial" charset="0"/>
              <a:buChar char="•"/>
            </a:pPr>
            <a:endParaRPr lang="en-US" sz="800" dirty="0"/>
          </a:p>
          <a:p>
            <a:pPr marL="290522" indent="-290522">
              <a:buFont typeface="Arial" charset="0"/>
              <a:buChar char="•"/>
            </a:pPr>
            <a:r>
              <a:rPr lang="en-US" dirty="0"/>
              <a:t>Apollo-Soyuz 40</a:t>
            </a:r>
            <a:r>
              <a:rPr lang="en-US" baseline="30000" dirty="0"/>
              <a:t>th</a:t>
            </a:r>
            <a:r>
              <a:rPr lang="en-US" dirty="0"/>
              <a:t> anniversary to be celebrated July 2015 by re-inviting China</a:t>
            </a:r>
            <a:r>
              <a:rPr lang="ja-JP" altLang="en-US" dirty="0"/>
              <a:t>’</a:t>
            </a:r>
            <a:r>
              <a:rPr lang="en-US" dirty="0"/>
              <a:t>s participation in the ISS.</a:t>
            </a:r>
          </a:p>
          <a:p>
            <a:endParaRPr lang="en-US" dirty="0"/>
          </a:p>
          <a:p>
            <a:pPr defTabSz="929670"/>
            <a:r>
              <a:rPr lang="en-US" sz="1000" dirty="0">
                <a:ea typeface="ヒラギノ角ゴ Pro W3" charset="-128"/>
                <a:cs typeface="ヒラギノ角ゴ Pro W3" charset="-128"/>
              </a:rPr>
              <a:t>I will have updates on my website soon at </a:t>
            </a:r>
            <a:r>
              <a:rPr lang="en-US" sz="1000" u="sng" dirty="0">
                <a:ea typeface="ヒラギノ角ゴ Pro W3" charset="-128"/>
                <a:cs typeface="ヒラギノ角ゴ Pro W3" charset="-128"/>
                <a:hlinkClick r:id="rId3"/>
              </a:rPr>
              <a:t>www.buzzaldrin.com</a:t>
            </a:r>
            <a:r>
              <a:rPr lang="en-US" sz="1000" dirty="0">
                <a:ea typeface="ヒラギノ角ゴ Pro W3" charset="-128"/>
                <a:cs typeface="ヒラギノ角ゴ Pro W3" charset="-128"/>
              </a:rPr>
              <a:t>. As new technologies emerge we will try to keep our site up to date. Also, don’t forget to follow me on Twitter @</a:t>
            </a:r>
            <a:r>
              <a:rPr lang="en-US" sz="1000" dirty="0" err="1">
                <a:ea typeface="ヒラギノ角ゴ Pro W3" charset="-128"/>
                <a:cs typeface="ヒラギノ角ゴ Pro W3" charset="-128"/>
              </a:rPr>
              <a:t>theRealBuzz</a:t>
            </a:r>
            <a:r>
              <a:rPr lang="en-US" sz="1000" dirty="0">
                <a:ea typeface="ヒラギノ角ゴ Pro W3" charset="-128"/>
                <a:cs typeface="ヒラギノ角ゴ Pro W3" charset="-128"/>
              </a:rPr>
              <a:t>. If you’re interested in learning more go to my website and click on SPACE VISION.</a:t>
            </a:r>
          </a:p>
          <a:p>
            <a:endParaRPr lang="en-US" dirty="0"/>
          </a:p>
          <a:p>
            <a:endParaRPr lang="en-US" dirty="0"/>
          </a:p>
        </p:txBody>
      </p:sp>
      <p:sp>
        <p:nvSpPr>
          <p:cNvPr id="4" name="Slide Number Placeholder 3"/>
          <p:cNvSpPr>
            <a:spLocks noGrp="1"/>
          </p:cNvSpPr>
          <p:nvPr>
            <p:ph type="sldNum" sz="quarter" idx="10"/>
          </p:nvPr>
        </p:nvSpPr>
        <p:spPr/>
        <p:txBody>
          <a:bodyPr/>
          <a:lstStyle/>
          <a:p>
            <a:fld id="{5AF759CA-C4A3-F442-BFA6-37B98943D044}" type="slidenum">
              <a:rPr lang="en-US" smtClean="0"/>
              <a:pPr/>
              <a:t>3</a:t>
            </a:fld>
            <a:endParaRPr lang="en-US"/>
          </a:p>
        </p:txBody>
      </p:sp>
    </p:spTree>
    <p:extLst>
      <p:ext uri="{BB962C8B-B14F-4D97-AF65-F5344CB8AC3E}">
        <p14:creationId xmlns:p14="http://schemas.microsoft.com/office/powerpoint/2010/main" val="52783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3DDC0-9845-684B-B508-957DE63512DE}" type="slidenum">
              <a:rPr lang="en-US" smtClean="0"/>
              <a:pPr/>
              <a:t>4</a:t>
            </a:fld>
            <a:endParaRPr lang="en-US"/>
          </a:p>
        </p:txBody>
      </p:sp>
    </p:spTree>
    <p:extLst>
      <p:ext uri="{BB962C8B-B14F-4D97-AF65-F5344CB8AC3E}">
        <p14:creationId xmlns:p14="http://schemas.microsoft.com/office/powerpoint/2010/main" val="1509511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dirty="0">
                <a:ea typeface="ヒラギノ角ゴ Pro W3" charset="-128"/>
                <a:cs typeface="ヒラギノ角ゴ Pro W3" charset="-128"/>
              </a:rPr>
              <a:t>Radial Distance Plot</a:t>
            </a:r>
            <a:endParaRPr lang="en-US" sz="1000" dirty="0">
              <a:ea typeface="ヒラギノ角ゴ Pro W3" charset="-128"/>
              <a:cs typeface="ヒラギノ角ゴ Pro W3" charset="-128"/>
            </a:endParaRPr>
          </a:p>
          <a:p>
            <a:r>
              <a:rPr lang="en-GB" sz="1000" dirty="0">
                <a:ea typeface="ヒラギノ角ゴ Pro W3" charset="-128"/>
                <a:cs typeface="ヒラギノ角ゴ Pro W3" charset="-128"/>
              </a:rPr>
              <a:t>In this radial distance plot, the blue line represents the distance between the Sun and the Earth  at 1 Astronomical Unit (AU). The red line represents the distance from the Sun to Mars at 1.52 AU. The cycler vehicle ferries back-and-forth between Earth and Mars. The solid green line indicates where crew 1A boards the cycler vehicle at Earth-1 (E1, green circle) and disembarks at Mars-2 (M2, red circle). (Here we note that the only opportunities to board or disembark from the cyclers are marked by green or red circles.) The solid black curve indicates where the cycler vehicle continues (unoccupied) to Earth gravity assists at E3 and E4. The gravity assist at E4 duplicates conditions at E1 (but 4 2/7 years later) so that crew 2A can reuse the cycler vehicle (as indicated by the second solid green line) to board at E4 and disembark at M5. The dashed green and black curve represents the path a second cycler vehicle could take to allow for crews to be sent to Mars at every possible opportunity (namely every Earth-Mars synodic period of 2 1/7 years).  Not </a:t>
            </a:r>
            <a:r>
              <a:rPr lang="en-GB" sz="1000" dirty="0" err="1">
                <a:ea typeface="ヒラギノ角ゴ Pro W3" charset="-128"/>
                <a:cs typeface="ヒラギノ角ゴ Pro W3" charset="-128"/>
              </a:rPr>
              <a:t>labeled</a:t>
            </a:r>
            <a:r>
              <a:rPr lang="en-GB" sz="1000" dirty="0">
                <a:ea typeface="ヒラギノ角ゴ Pro W3" charset="-128"/>
                <a:cs typeface="ヒラギノ角ゴ Pro W3" charset="-128"/>
              </a:rPr>
              <a:t> on the dashed curve are crew 1B, 2B, and 3B encounters  (i.e. where these crews board and disembark). The vertical, orange line is the time at which the Earth and Mars are at opposition (i.e. 180° apart) and occurs once every synodic period. (Courtesy of doctoral student, </a:t>
            </a:r>
            <a:r>
              <a:rPr lang="en-GB" sz="1000" dirty="0" err="1">
                <a:ea typeface="ヒラギノ角ゴ Pro W3" charset="-128"/>
                <a:cs typeface="ヒラギノ角ゴ Pro W3" charset="-128"/>
              </a:rPr>
              <a:t>Mr.</a:t>
            </a:r>
            <a:r>
              <a:rPr lang="en-GB" sz="1000" dirty="0">
                <a:ea typeface="ヒラギノ角ゴ Pro W3" charset="-128"/>
                <a:cs typeface="ヒラギノ角ゴ Pro W3" charset="-128"/>
              </a:rPr>
              <a:t> Blake Rogers, and Professor Jim Longuski, Purdue University.)</a:t>
            </a:r>
            <a:endParaRPr lang="en-US" sz="1000" dirty="0">
              <a:ea typeface="ヒラギノ角ゴ Pro W3" charset="-128"/>
              <a:cs typeface="ヒラギノ角ゴ Pro W3" charset="-128"/>
            </a:endParaRPr>
          </a:p>
        </p:txBody>
      </p:sp>
      <p:sp>
        <p:nvSpPr>
          <p:cNvPr id="4" name="Slide Number Placeholder 3"/>
          <p:cNvSpPr>
            <a:spLocks noGrp="1"/>
          </p:cNvSpPr>
          <p:nvPr>
            <p:ph type="sldNum" sz="quarter" idx="10"/>
          </p:nvPr>
        </p:nvSpPr>
        <p:spPr/>
        <p:txBody>
          <a:bodyPr/>
          <a:lstStyle/>
          <a:p>
            <a:fld id="{5AF759CA-C4A3-F442-BFA6-37B98943D044}" type="slidenum">
              <a:rPr lang="en-US" smtClean="0"/>
              <a:pPr/>
              <a:t>5</a:t>
            </a:fld>
            <a:endParaRPr lang="en-US"/>
          </a:p>
        </p:txBody>
      </p:sp>
    </p:spTree>
    <p:extLst>
      <p:ext uri="{BB962C8B-B14F-4D97-AF65-F5344CB8AC3E}">
        <p14:creationId xmlns:p14="http://schemas.microsoft.com/office/powerpoint/2010/main" val="292270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comparison radial</a:t>
            </a:r>
            <a:r>
              <a:rPr lang="en-US" baseline="0" dirty="0" smtClean="0"/>
              <a:t> distance plot chart, again with help from Purdue, comparing my original Aldrin Cycler concept compared to the one that has been refined by Purdue. In the next chart we’ll show a close up version of Purdue’s update and I’ll explain it in more detail. </a:t>
            </a:r>
            <a:endParaRPr lang="en-US" dirty="0"/>
          </a:p>
        </p:txBody>
      </p:sp>
      <p:sp>
        <p:nvSpPr>
          <p:cNvPr id="4" name="Slide Number Placeholder 3"/>
          <p:cNvSpPr>
            <a:spLocks noGrp="1"/>
          </p:cNvSpPr>
          <p:nvPr>
            <p:ph type="sldNum" sz="quarter" idx="10"/>
          </p:nvPr>
        </p:nvSpPr>
        <p:spPr/>
        <p:txBody>
          <a:bodyPr/>
          <a:lstStyle/>
          <a:p>
            <a:fld id="{5AF759CA-C4A3-F442-BFA6-37B98943D044}" type="slidenum">
              <a:rPr lang="en-US" smtClean="0"/>
              <a:pPr/>
              <a:t>6</a:t>
            </a:fld>
            <a:endParaRPr lang="en-US"/>
          </a:p>
        </p:txBody>
      </p:sp>
    </p:spTree>
    <p:extLst>
      <p:ext uri="{BB962C8B-B14F-4D97-AF65-F5344CB8AC3E}">
        <p14:creationId xmlns:p14="http://schemas.microsoft.com/office/powerpoint/2010/main" val="183520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charset="-128"/>
                <a:cs typeface="ヒラギノ角ゴ Pro W3" charset="-128"/>
              </a:rPr>
              <a:t>Back in the early 1980’s, I began to apply my orbital rendezvous expertise to a lunar spacecraft system that would perform perpetual cycling orbits between the Earth and the Moon. Central to the idea is using the relative gravitational forces of the Earth and Moon to sustain the orbit, thereby expending very little fuel. This is called gravity assist. But there was a catch. The approach took longer to get to the Moon this way. For such a short distance, a four-day trip using cycling orbits was not sufficiently advantageous.</a:t>
            </a:r>
          </a:p>
          <a:p>
            <a:r>
              <a:rPr lang="en-US" dirty="0">
                <a:ea typeface="ヒラギノ角ゴ Pro W3" charset="-128"/>
                <a:cs typeface="ヒラギノ角ゴ Pro W3" charset="-128"/>
              </a:rPr>
              <a:t>It was my good friend, Tom Paine, a former NASA Administrator during a number of the Apollo program expeditions, including mine, who urged me to adapt the cycling orbit concept to the much more intricate goal of supporting human missions to Mars. And lo and behold, it works. </a:t>
            </a:r>
          </a:p>
          <a:p>
            <a:endParaRPr lang="en-US" dirty="0">
              <a:ea typeface="ヒラギノ角ゴ Pro W3" charset="-128"/>
              <a:cs typeface="ヒラギノ角ゴ Pro W3" charset="-128"/>
            </a:endParaRPr>
          </a:p>
          <a:p>
            <a:r>
              <a:rPr lang="en-US" dirty="0">
                <a:ea typeface="ヒラギノ角ゴ Pro W3" charset="-128"/>
                <a:cs typeface="ヒラギノ角ゴ Pro W3" charset="-128"/>
              </a:rPr>
              <a:t>Now, what has helped even more is that Professor Jim Longuski has actually been very supportive and interested in cycling orbits and he and some of his students are helping me to develop this concept into an even better idea than I originally conceived. Here you’ll see an animation that was created by Blake Rogers who is a PhD candidate and who has been an integral part of the most recent developments. Let me show you how this works.</a:t>
            </a:r>
          </a:p>
          <a:p>
            <a:endParaRPr lang="en-US" dirty="0"/>
          </a:p>
        </p:txBody>
      </p:sp>
      <p:sp>
        <p:nvSpPr>
          <p:cNvPr id="4" name="Slide Number Placeholder 3"/>
          <p:cNvSpPr>
            <a:spLocks noGrp="1"/>
          </p:cNvSpPr>
          <p:nvPr>
            <p:ph type="sldNum" sz="quarter" idx="10"/>
          </p:nvPr>
        </p:nvSpPr>
        <p:spPr/>
        <p:txBody>
          <a:bodyPr/>
          <a:lstStyle/>
          <a:p>
            <a:fld id="{8FA3DDC0-9845-684B-B508-957DE63512DE}" type="slidenum">
              <a:rPr lang="en-US" smtClean="0"/>
              <a:pPr/>
              <a:t>7</a:t>
            </a:fld>
            <a:endParaRPr lang="en-US"/>
          </a:p>
        </p:txBody>
      </p:sp>
    </p:spTree>
    <p:extLst>
      <p:ext uri="{BB962C8B-B14F-4D97-AF65-F5344CB8AC3E}">
        <p14:creationId xmlns:p14="http://schemas.microsoft.com/office/powerpoint/2010/main" val="275098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a typeface="ヒラギノ角ゴ Pro W3" charset="-128"/>
                <a:cs typeface="ヒラギノ角ゴ Pro W3" charset="-128"/>
              </a:rPr>
              <a:t>What does the Aldrin Cycler look like? This video animation was created by the guys who developed my new video game to give you a basic idea of what the Aldrin cycler could look like. It will probably change as new technologies evolve but this is the first stab at it. Since this video was created I’ve made changes already.</a:t>
            </a:r>
          </a:p>
          <a:p>
            <a:endParaRPr lang="en-US" dirty="0"/>
          </a:p>
        </p:txBody>
      </p:sp>
      <p:sp>
        <p:nvSpPr>
          <p:cNvPr id="4" name="Slide Number Placeholder 3"/>
          <p:cNvSpPr>
            <a:spLocks noGrp="1"/>
          </p:cNvSpPr>
          <p:nvPr>
            <p:ph type="sldNum" sz="quarter" idx="10"/>
          </p:nvPr>
        </p:nvSpPr>
        <p:spPr/>
        <p:txBody>
          <a:bodyPr/>
          <a:lstStyle/>
          <a:p>
            <a:fld id="{8FA3DDC0-9845-684B-B508-957DE63512DE}" type="slidenum">
              <a:rPr lang="en-US" smtClean="0"/>
              <a:pPr/>
              <a:t>8</a:t>
            </a:fld>
            <a:endParaRPr lang="en-US"/>
          </a:p>
        </p:txBody>
      </p:sp>
    </p:spTree>
    <p:extLst>
      <p:ext uri="{BB962C8B-B14F-4D97-AF65-F5344CB8AC3E}">
        <p14:creationId xmlns:p14="http://schemas.microsoft.com/office/powerpoint/2010/main" val="308155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I think that the most significant departure I take from the current architecture is to remove the emphasis on getting back to the Moon.  We have already blazed the trail to this destination.  It is time for commercial and international interests to move beyond discovery to development.</a:t>
            </a:r>
          </a:p>
          <a:p>
            <a:pPr eaLnBrk="1" hangingPunct="1"/>
            <a:r>
              <a:rPr lang="en-US" dirty="0" smtClean="0"/>
              <a:t>Other nations are developing the capability to explore and develop the Moon with robots and eventually crews</a:t>
            </a:r>
          </a:p>
          <a:p>
            <a:r>
              <a:rPr lang="en-US" dirty="0" smtClean="0"/>
              <a:t>Providing support for international lunar development is in our best interest</a:t>
            </a:r>
          </a:p>
          <a:p>
            <a:pPr eaLnBrk="1" hangingPunct="1"/>
            <a:r>
              <a:rPr lang="en-US" dirty="0" smtClean="0"/>
              <a:t>By participating in an international program, we </a:t>
            </a:r>
          </a:p>
          <a:p>
            <a:pPr lvl="1" eaLnBrk="1" hangingPunct="1"/>
            <a:r>
              <a:rPr lang="en-US" dirty="0" smtClean="0"/>
              <a:t>Avoid a race back to the Moon</a:t>
            </a:r>
          </a:p>
          <a:p>
            <a:pPr lvl="1" eaLnBrk="1" hangingPunct="1"/>
            <a:r>
              <a:rPr lang="en-US" dirty="0" smtClean="0"/>
              <a:t>Facilitate long-term international cooperation</a:t>
            </a:r>
          </a:p>
          <a:p>
            <a:pPr eaLnBrk="1" hangingPunct="1"/>
            <a:r>
              <a:rPr lang="en-US" dirty="0" smtClean="0"/>
              <a:t>This approach retains our ability to participate in lunar science, exploitation and development by other US government (NSF, </a:t>
            </a:r>
            <a:r>
              <a:rPr lang="en-US" dirty="0" err="1" smtClean="0"/>
              <a:t>etc</a:t>
            </a:r>
            <a:r>
              <a:rPr lang="en-US" dirty="0" smtClean="0"/>
              <a:t>) and commercial entities.  It may well be that NASA is not best suited to run this program.  Exploitation has never been its strongpoint.  We should carefully consider when and how lunar development transitions to other commercial interests and to US government agencies more adept at identifying and exploiting scientific opportunities.</a:t>
            </a:r>
          </a:p>
          <a:p>
            <a:endParaRPr lang="en-US" dirty="0"/>
          </a:p>
        </p:txBody>
      </p:sp>
      <p:sp>
        <p:nvSpPr>
          <p:cNvPr id="4" name="Slide Number Placeholder 3"/>
          <p:cNvSpPr>
            <a:spLocks noGrp="1"/>
          </p:cNvSpPr>
          <p:nvPr>
            <p:ph type="sldNum" sz="quarter" idx="10"/>
          </p:nvPr>
        </p:nvSpPr>
        <p:spPr/>
        <p:txBody>
          <a:bodyPr/>
          <a:lstStyle/>
          <a:p>
            <a:fld id="{5AF759CA-C4A3-F442-BFA6-37B98943D044}" type="slidenum">
              <a:rPr lang="en-US" smtClean="0"/>
              <a:pPr/>
              <a:t>9</a:t>
            </a:fld>
            <a:endParaRPr lang="en-US"/>
          </a:p>
        </p:txBody>
      </p:sp>
    </p:spTree>
    <p:extLst>
      <p:ext uri="{BB962C8B-B14F-4D97-AF65-F5344CB8AC3E}">
        <p14:creationId xmlns:p14="http://schemas.microsoft.com/office/powerpoint/2010/main" val="245700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17" y="1600200"/>
            <a:ext cx="82677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EE5ACA19-B80D-4B47-8D04-1DB5EE05CF69}" type="slidenum">
              <a:rPr lang="en-US" smtClean="0"/>
              <a:pPr/>
              <a:t>‹#›</a:t>
            </a:fld>
            <a:endParaRPr lang="en-US"/>
          </a:p>
        </p:txBody>
      </p:sp>
      <p:sp>
        <p:nvSpPr>
          <p:cNvPr id="14" name="Rectangle 13"/>
          <p:cNvSpPr/>
          <p:nvPr/>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hasCustomPrompt="1"/>
          </p:nvPr>
        </p:nvSpPr>
        <p:spPr>
          <a:xfrm>
            <a:off x="1362779" y="1474647"/>
            <a:ext cx="7515071" cy="748782"/>
          </a:xfrm>
        </p:spPr>
        <p:txBody>
          <a:bodyPr anchor="t">
            <a:noAutofit/>
          </a:bodyPr>
          <a:lstStyle>
            <a:lvl1pPr>
              <a:lnSpc>
                <a:spcPct val="90000"/>
              </a:lnSpc>
              <a:defRPr sz="5200" cap="all">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62777" y="2182940"/>
            <a:ext cx="7515073" cy="1460826"/>
          </a:xfrm>
        </p:spPr>
        <p:txBody>
          <a:bodyPr anchor="t">
            <a:noAutofit/>
          </a:bodyPr>
          <a:lstStyle>
            <a:lvl1pPr marL="0" indent="0" algn="l">
              <a:lnSpc>
                <a:spcPct val="90000"/>
              </a:lnSpc>
              <a:spcBef>
                <a:spcPts val="0"/>
              </a:spcBef>
              <a:buNone/>
              <a:defRPr sz="5200" cap="all" baseline="0">
                <a:solidFill>
                  <a:srgbClr val="2624FF"/>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 Line</a:t>
            </a:r>
            <a:br>
              <a:rPr lang="en-US" dirty="0" smtClean="0"/>
            </a:br>
            <a:r>
              <a:rPr lang="en-US" dirty="0" smtClean="0"/>
              <a:t>Third Line</a:t>
            </a:r>
            <a:endParaRPr lang="en-US" dirty="0"/>
          </a:p>
        </p:txBody>
      </p:sp>
      <p:sp>
        <p:nvSpPr>
          <p:cNvPr id="18" name="Text Placeholder 17"/>
          <p:cNvSpPr>
            <a:spLocks noGrp="1"/>
          </p:cNvSpPr>
          <p:nvPr>
            <p:ph type="body" sz="quarter" idx="13" hasCustomPrompt="1"/>
          </p:nvPr>
        </p:nvSpPr>
        <p:spPr>
          <a:xfrm>
            <a:off x="1371600" y="3876545"/>
            <a:ext cx="7505700" cy="954143"/>
          </a:xfrm>
        </p:spPr>
        <p:txBody>
          <a:bodyPr>
            <a:noAutofit/>
          </a:bodyPr>
          <a:lstStyle>
            <a:lvl1pPr>
              <a:defRPr sz="2400" cap="all">
                <a:solidFill>
                  <a:schemeClr val="tx1">
                    <a:lumMod val="50000"/>
                    <a:lumOff val="50000"/>
                  </a:schemeClr>
                </a:solidFill>
                <a:latin typeface="Impact"/>
                <a:cs typeface="Impact"/>
              </a:defRPr>
            </a:lvl1pPr>
          </a:lstStyle>
          <a:p>
            <a:pPr lvl="0"/>
            <a:r>
              <a:rPr lang="en-US" dirty="0" smtClean="0"/>
              <a:t>Single-line Subtitle</a:t>
            </a:r>
            <a:endParaRPr lang="en-US" dirty="0"/>
          </a:p>
        </p:txBody>
      </p:sp>
      <p:sp>
        <p:nvSpPr>
          <p:cNvPr id="20" name="Text Placeholder 19"/>
          <p:cNvSpPr>
            <a:spLocks noGrp="1"/>
          </p:cNvSpPr>
          <p:nvPr>
            <p:ph type="body" sz="quarter" idx="14" hasCustomPrompt="1"/>
          </p:nvPr>
        </p:nvSpPr>
        <p:spPr>
          <a:xfrm>
            <a:off x="1362776" y="5008928"/>
            <a:ext cx="7514523" cy="311740"/>
          </a:xfrm>
        </p:spPr>
        <p:txBody>
          <a:bodyPr>
            <a:noAutofit/>
          </a:bodyPr>
          <a:lstStyle>
            <a:lvl1pPr>
              <a:defRPr sz="1800" b="1">
                <a:solidFill>
                  <a:schemeClr val="bg1">
                    <a:lumMod val="50000"/>
                  </a:schemeClr>
                </a:solidFill>
              </a:defRPr>
            </a:lvl1pPr>
          </a:lstStyle>
          <a:p>
            <a:pPr lvl="0"/>
            <a:r>
              <a:rPr lang="en-US" dirty="0" smtClean="0"/>
              <a:t>Presenter Name</a:t>
            </a:r>
            <a:endParaRPr lang="en-US" dirty="0"/>
          </a:p>
        </p:txBody>
      </p:sp>
      <p:sp>
        <p:nvSpPr>
          <p:cNvPr id="22" name="Text Placeholder 21"/>
          <p:cNvSpPr>
            <a:spLocks noGrp="1"/>
          </p:cNvSpPr>
          <p:nvPr>
            <p:ph type="body" sz="quarter" idx="15" hasCustomPrompt="1"/>
          </p:nvPr>
        </p:nvSpPr>
        <p:spPr>
          <a:xfrm>
            <a:off x="1362776" y="5287650"/>
            <a:ext cx="7514524" cy="501116"/>
          </a:xfrm>
        </p:spPr>
        <p:txBody>
          <a:bodyPr anchor="t">
            <a:noAutofit/>
          </a:bodyPr>
          <a:lstStyle>
            <a:lvl1pPr>
              <a:lnSpc>
                <a:spcPct val="90000"/>
              </a:lnSpc>
              <a:defRPr sz="1300">
                <a:solidFill>
                  <a:schemeClr val="bg1">
                    <a:lumMod val="50000"/>
                  </a:schemeClr>
                </a:solidFill>
              </a:defRPr>
            </a:lvl1pPr>
          </a:lstStyle>
          <a:p>
            <a:pPr lvl="0"/>
            <a:r>
              <a:rPr lang="en-US" dirty="0" smtClean="0"/>
              <a:t>Presenter title</a:t>
            </a:r>
            <a:endParaRPr lang="en-US" dirty="0"/>
          </a:p>
        </p:txBody>
      </p:sp>
      <p:sp>
        <p:nvSpPr>
          <p:cNvPr id="9" name="Date Placeholder 6"/>
          <p:cNvSpPr>
            <a:spLocks noGrp="1"/>
          </p:cNvSpPr>
          <p:nvPr>
            <p:ph type="dt" sz="half" idx="10"/>
          </p:nvPr>
        </p:nvSpPr>
        <p:spPr>
          <a:xfrm>
            <a:off x="1362779" y="6356350"/>
            <a:ext cx="2085790" cy="365125"/>
          </a:xfrm>
          <a:prstGeom prst="rect">
            <a:avLst/>
          </a:prstGeom>
        </p:spPr>
        <p:txBody>
          <a:bodyPr/>
          <a:lstStyle>
            <a:lvl1pPr>
              <a:defRPr>
                <a:solidFill>
                  <a:srgbClr val="A3792C"/>
                </a:solidFill>
              </a:defRPr>
            </a:lvl1pPr>
          </a:lstStyle>
          <a:p>
            <a:fld id="{5E8E25B4-C83E-4083-B864-1325BDDC5AA5}" type="datetime1">
              <a:rPr lang="en-US" smtClean="0"/>
              <a:t>4/6/2014</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780342" cy="196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9827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lvl1pPr>
              <a:defRPr sz="3600"/>
            </a:lvl1pPr>
            <a:extLst/>
          </a:lstStyle>
          <a:p>
            <a:r>
              <a:rPr kumimoji="0" lang="en-US" smtClean="0"/>
              <a:t>Click to edit Master title style</a:t>
            </a:r>
            <a:endParaRPr kumimoji="0" lang="en-US" dirty="0"/>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4DA18D49-D036-3E4C-A3C7-B2AE42A5EC71}" type="datetimeFigureOut">
              <a:rPr lang="en-US" smtClean="0"/>
              <a:pPr/>
              <a:t>4/6/2014</a:t>
            </a:fld>
            <a:endParaRPr lang="en-US"/>
          </a:p>
        </p:txBody>
      </p:sp>
      <p:sp>
        <p:nvSpPr>
          <p:cNvPr id="5" name="Footer Placeholder 4"/>
          <p:cNvSpPr>
            <a:spLocks noGrp="1"/>
          </p:cNvSpPr>
          <p:nvPr>
            <p:ph type="ftr" sz="quarter" idx="11"/>
          </p:nvPr>
        </p:nvSpPr>
        <p:spPr>
          <a:xfrm>
            <a:off x="2640596" y="6476999"/>
            <a:ext cx="5507719" cy="274320"/>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fld id="{EBAC00B0-F14F-9E4D-A77C-BFA5DC22AFD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1212273" y="1905000"/>
            <a:ext cx="7931727" cy="2295144"/>
          </a:xfrm>
          <a:prstGeom prst="rect">
            <a:avLst/>
          </a:prstGeom>
          <a:solidFill>
            <a:srgbClr val="262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ines_blk.70.pdf"/>
          <p:cNvPicPr>
            <a:picLocks noChangeAspect="1"/>
          </p:cNvPicPr>
          <p:nvPr/>
        </p:nvPicPr>
        <p:blipFill rotWithShape="1">
          <a:blip r:embed="rId2">
            <a:extLst>
              <a:ext uri="{28A0092B-C50C-407E-A947-70E740481C1C}">
                <a14:useLocalDpi xmlns:a14="http://schemas.microsoft.com/office/drawing/2010/main" val="0"/>
              </a:ext>
            </a:extLst>
          </a:blip>
          <a:srcRect t="37250" r="87164" b="-1"/>
          <a:stretch/>
        </p:blipFill>
        <p:spPr>
          <a:xfrm>
            <a:off x="0" y="1905000"/>
            <a:ext cx="1119909" cy="2295144"/>
          </a:xfrm>
          <a:prstGeom prst="rect">
            <a:avLst/>
          </a:prstGeom>
        </p:spPr>
      </p:pic>
      <p:sp>
        <p:nvSpPr>
          <p:cNvPr id="3" name="Text Placeholder 2"/>
          <p:cNvSpPr>
            <a:spLocks noGrp="1"/>
          </p:cNvSpPr>
          <p:nvPr>
            <p:ph type="body" idx="1" hasCustomPrompt="1"/>
          </p:nvPr>
        </p:nvSpPr>
        <p:spPr>
          <a:xfrm>
            <a:off x="1371600" y="2718002"/>
            <a:ext cx="7772400" cy="1482142"/>
          </a:xfrm>
        </p:spPr>
        <p:txBody>
          <a:bodyPr anchor="t">
            <a:noAutofit/>
          </a:bodyPr>
          <a:lstStyle>
            <a:lvl1pPr marL="0" indent="0" algn="l">
              <a:lnSpc>
                <a:spcPct val="80000"/>
              </a:lnSpc>
              <a:buNone/>
              <a:defRPr sz="5800" b="0" i="0" cap="all">
                <a:solidFill>
                  <a:schemeClr val="bg1">
                    <a:lumMod val="95000"/>
                  </a:schemeClr>
                </a:solidFill>
                <a:latin typeface="Impact"/>
                <a:cs typeface="Impac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lnSpc>
                <a:spcPct val="80000"/>
              </a:lnSpc>
            </a:pPr>
            <a:r>
              <a:rPr lang="en-US" sz="5800" dirty="0" smtClean="0">
                <a:solidFill>
                  <a:srgbClr val="FFFFFF"/>
                </a:solidFill>
                <a:latin typeface="Impact"/>
                <a:cs typeface="Impact"/>
              </a:rPr>
              <a:t>SECOND LINE</a:t>
            </a:r>
            <a:br>
              <a:rPr lang="en-US" sz="5800" dirty="0" smtClean="0">
                <a:solidFill>
                  <a:srgbClr val="FFFFFF"/>
                </a:solidFill>
                <a:latin typeface="Impact"/>
                <a:cs typeface="Impact"/>
              </a:rPr>
            </a:br>
            <a:r>
              <a:rPr lang="en-US" sz="5800" dirty="0" smtClean="0">
                <a:solidFill>
                  <a:srgbClr val="FFFFFF"/>
                </a:solidFill>
                <a:latin typeface="Impact"/>
                <a:cs typeface="Impact"/>
              </a:rPr>
              <a:t>THIRD LINE</a:t>
            </a:r>
            <a:endParaRPr lang="en-US" sz="5800" dirty="0">
              <a:solidFill>
                <a:srgbClr val="FFFFFF"/>
              </a:solidFill>
              <a:latin typeface="Impact"/>
              <a:cs typeface="Impact"/>
            </a:endParaRPr>
          </a:p>
        </p:txBody>
      </p:sp>
      <p:sp>
        <p:nvSpPr>
          <p:cNvPr id="6" name="Slide Number Placeholder 5"/>
          <p:cNvSpPr>
            <a:spLocks noGrp="1"/>
          </p:cNvSpPr>
          <p:nvPr>
            <p:ph type="sldNum" sz="quarter" idx="12"/>
          </p:nvPr>
        </p:nvSpPr>
        <p:spPr/>
        <p:txBody>
          <a:bodyPr/>
          <a:lstStyle/>
          <a:p>
            <a:fld id="{EE5ACA19-B80D-4B47-8D04-1DB5EE05CF69}" type="slidenum">
              <a:rPr lang="en-US" smtClean="0"/>
              <a:pPr/>
              <a:t>‹#›</a:t>
            </a:fld>
            <a:endParaRPr lang="en-US"/>
          </a:p>
        </p:txBody>
      </p:sp>
      <p:sp>
        <p:nvSpPr>
          <p:cNvPr id="11" name="Rectangle 10"/>
          <p:cNvSpPr/>
          <p:nvPr/>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3"/>
          </p:nvPr>
        </p:nvSpPr>
        <p:spPr>
          <a:xfrm>
            <a:off x="1466850" y="4365879"/>
            <a:ext cx="7506250" cy="1361225"/>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1371600" y="1834515"/>
            <a:ext cx="7543800" cy="984885"/>
          </a:xfrm>
          <a:prstGeom prst="rect">
            <a:avLst/>
          </a:prstGeom>
          <a:noFill/>
        </p:spPr>
        <p:txBody>
          <a:bodyPr wrap="square" rtlCol="0">
            <a:spAutoFit/>
          </a:bodyPr>
          <a:lstStyle/>
          <a:p>
            <a:r>
              <a:rPr lang="en-US" sz="5800" dirty="0" smtClean="0">
                <a:latin typeface="Impact" pitchFamily="34" charset="0"/>
              </a:rPr>
              <a:t>SECTION TITLE</a:t>
            </a:r>
            <a:endParaRPr lang="en-US" sz="5800" dirty="0">
              <a:latin typeface="Impact" pitchFamily="34" charset="0"/>
            </a:endParaRPr>
          </a:p>
        </p:txBody>
      </p:sp>
    </p:spTree>
    <p:extLst>
      <p:ext uri="{BB962C8B-B14F-4D97-AF65-F5344CB8AC3E}">
        <p14:creationId xmlns:p14="http://schemas.microsoft.com/office/powerpoint/2010/main" val="1650697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408990" y="152400"/>
            <a:ext cx="8326020" cy="748782"/>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EE5ACA19-B80D-4B47-8D04-1DB5EE05CF69}" type="slidenum">
              <a:rPr lang="en-US" smtClean="0"/>
              <a:pPr/>
              <a:t>‹#›</a:t>
            </a:fld>
            <a:endParaRPr lang="en-US"/>
          </a:p>
        </p:txBody>
      </p:sp>
      <p:sp>
        <p:nvSpPr>
          <p:cNvPr id="7" name="Text Placeholder 6"/>
          <p:cNvSpPr>
            <a:spLocks noGrp="1"/>
          </p:cNvSpPr>
          <p:nvPr>
            <p:ph type="body" idx="12"/>
          </p:nvPr>
        </p:nvSpPr>
        <p:spPr>
          <a:xfrm>
            <a:off x="367130" y="990600"/>
            <a:ext cx="8326019" cy="50768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0243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8990" y="152400"/>
            <a:ext cx="8326020" cy="74878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67130" y="1066800"/>
            <a:ext cx="4038600" cy="50593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EE5ACA19-B80D-4B47-8D04-1DB5EE05CF69}" type="slidenum">
              <a:rPr lang="en-US" smtClean="0"/>
              <a:pPr/>
              <a:t>‹#›</a:t>
            </a:fld>
            <a:endParaRPr lang="en-US"/>
          </a:p>
        </p:txBody>
      </p:sp>
      <p:sp>
        <p:nvSpPr>
          <p:cNvPr id="6" name="Picture Placeholder 5"/>
          <p:cNvSpPr>
            <a:spLocks noGrp="1"/>
          </p:cNvSpPr>
          <p:nvPr>
            <p:ph type="pic" sz="quarter" idx="14"/>
          </p:nvPr>
        </p:nvSpPr>
        <p:spPr>
          <a:xfrm>
            <a:off x="4671604" y="1066800"/>
            <a:ext cx="4015195" cy="5059363"/>
          </a:xfrm>
        </p:spPr>
        <p:txBody>
          <a:bodyPr/>
          <a:lstStyle/>
          <a:p>
            <a:r>
              <a:rPr lang="en-US" smtClean="0"/>
              <a:t>Click icon to add picture</a:t>
            </a:r>
            <a:endParaRPr lang="en-US"/>
          </a:p>
        </p:txBody>
      </p:sp>
      <p:sp>
        <p:nvSpPr>
          <p:cNvPr id="4" name="TextBox 3"/>
          <p:cNvSpPr txBox="1"/>
          <p:nvPr/>
        </p:nvSpPr>
        <p:spPr>
          <a:xfrm>
            <a:off x="381000" y="228600"/>
            <a:ext cx="85344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887793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7130" y="1066800"/>
            <a:ext cx="4038600" cy="50593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066800"/>
            <a:ext cx="4038600" cy="50593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EE5ACA19-B80D-4B47-8D04-1DB5EE05CF69}" type="slidenum">
              <a:rPr lang="en-US" smtClean="0"/>
              <a:pPr/>
              <a:t>‹#›</a:t>
            </a:fld>
            <a:endParaRPr lang="en-US"/>
          </a:p>
        </p:txBody>
      </p:sp>
    </p:spTree>
    <p:extLst>
      <p:ext uri="{BB962C8B-B14F-4D97-AF65-F5344CB8AC3E}">
        <p14:creationId xmlns:p14="http://schemas.microsoft.com/office/powerpoint/2010/main" val="4083535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914400"/>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5900" y="1600200"/>
            <a:ext cx="4040188" cy="4525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914400"/>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EE5ACA19-B80D-4B47-8D04-1DB5EE05CF69}" type="slidenum">
              <a:rPr lang="en-US" smtClean="0"/>
              <a:pPr/>
              <a:t>‹#›</a:t>
            </a:fld>
            <a:endParaRPr lang="en-US"/>
          </a:p>
        </p:txBody>
      </p:sp>
    </p:spTree>
    <p:extLst>
      <p:ext uri="{BB962C8B-B14F-4D97-AF65-F5344CB8AC3E}">
        <p14:creationId xmlns:p14="http://schemas.microsoft.com/office/powerpoint/2010/main" val="1923700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E5ACA19-B80D-4B47-8D04-1DB5EE05CF69}" type="slidenum">
              <a:rPr lang="en-US" smtClean="0"/>
              <a:pPr/>
              <a:t>‹#›</a:t>
            </a:fld>
            <a:endParaRPr lang="en-US"/>
          </a:p>
        </p:txBody>
      </p:sp>
      <p:sp>
        <p:nvSpPr>
          <p:cNvPr id="6" name="Text Placeholder 2"/>
          <p:cNvSpPr>
            <a:spLocks noGrp="1"/>
          </p:cNvSpPr>
          <p:nvPr>
            <p:ph type="body" idx="11" hasCustomPrompt="1"/>
          </p:nvPr>
        </p:nvSpPr>
        <p:spPr>
          <a:xfrm>
            <a:off x="367130" y="925650"/>
            <a:ext cx="8319670" cy="442912"/>
          </a:xfrm>
        </p:spPr>
        <p:txBody>
          <a:bodyPr anchor="t">
            <a:noAutofit/>
          </a:bodyPr>
          <a:lstStyle>
            <a:lvl1pPr marL="0" indent="0">
              <a:buNone/>
              <a:defRPr sz="1800" b="1" cap="all">
                <a:solidFill>
                  <a:srgbClr val="756C66"/>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16800917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93347" y="6356350"/>
            <a:ext cx="2895600" cy="365125"/>
          </a:xfrm>
          <a:prstGeom prst="rect">
            <a:avLst/>
          </a:prstGeom>
        </p:spPr>
        <p:txBody>
          <a:bodyPr/>
          <a:lstStyle>
            <a:lvl1pPr>
              <a:defRPr sz="1200">
                <a:solidFill>
                  <a:srgbClr val="756C66"/>
                </a:solidFill>
                <a:latin typeface="Arial"/>
                <a:cs typeface="Arial"/>
              </a:defRPr>
            </a:lvl1pPr>
          </a:lstStyle>
          <a:p>
            <a:pPr>
              <a:defRPr/>
            </a:pPr>
            <a:endParaRPr lang="en-US"/>
          </a:p>
        </p:txBody>
      </p:sp>
      <p:sp>
        <p:nvSpPr>
          <p:cNvPr id="6" name="Rectangle 5"/>
          <p:cNvSpPr/>
          <p:nvPr/>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userDrawn="1"/>
        </p:nvSpPr>
        <p:spPr>
          <a:xfrm>
            <a:off x="7204841" y="6085490"/>
            <a:ext cx="1939159" cy="77251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E8E25B4-C83E-4083-B864-1325BDDC5AA5}" type="datetime1">
              <a:rPr lang="en-US" smtClean="0"/>
              <a:t>4/6/2014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E5ACA19-B80D-4B47-8D04-1DB5EE05CF69}" type="slidenum">
              <a:rPr lang="en-US" smtClean="0"/>
              <a:pPr/>
              <a:t>‹#›</a:t>
            </a:fld>
            <a:endParaRPr lang="en-US"/>
          </a:p>
        </p:txBody>
      </p:sp>
    </p:spTree>
    <p:extLst>
      <p:ext uri="{BB962C8B-B14F-4D97-AF65-F5344CB8AC3E}">
        <p14:creationId xmlns:p14="http://schemas.microsoft.com/office/powerpoint/2010/main" val="93122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203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08990" y="76200"/>
            <a:ext cx="8326020" cy="748782"/>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67130" y="1621330"/>
            <a:ext cx="8326020" cy="4501718"/>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6713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E5ACA19-B80D-4B47-8D04-1DB5EE05CF69}" type="slidenum">
              <a:rPr lang="en-US" smtClean="0"/>
              <a:pPr/>
              <a:t>‹#›</a:t>
            </a:fld>
            <a:endParaRPr lang="en-US"/>
          </a:p>
        </p:txBody>
      </p:sp>
      <p:sp>
        <p:nvSpPr>
          <p:cNvPr id="16" name="TextBox 15"/>
          <p:cNvSpPr txBox="1"/>
          <p:nvPr/>
        </p:nvSpPr>
        <p:spPr>
          <a:xfrm>
            <a:off x="367130" y="1535528"/>
            <a:ext cx="8326020" cy="369332"/>
          </a:xfrm>
          <a:prstGeom prst="rect">
            <a:avLst/>
          </a:prstGeom>
          <a:noFill/>
        </p:spPr>
        <p:txBody>
          <a:bodyPr wrap="square" rtlCol="0">
            <a:spAutoFit/>
          </a:bodyPr>
          <a:lstStyle/>
          <a:p>
            <a:endParaRPr lang="en-US" dirty="0"/>
          </a:p>
        </p:txBody>
      </p:sp>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04775"/>
            <a:ext cx="91440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0" y="0"/>
            <a:ext cx="9144000" cy="7194550"/>
          </a:xfrm>
          <a:prstGeom prst="rect">
            <a:avLst/>
          </a:prstGeom>
          <a:solidFill>
            <a:schemeClr val="tx1"/>
          </a:solidFill>
          <a:ln w="9525">
            <a:solidFill>
              <a:schemeClr val="tx1"/>
            </a:solidFill>
            <a:miter lim="800000"/>
            <a:headEnd/>
            <a:tailEnd/>
          </a:ln>
        </p:spPr>
        <p:txBody>
          <a:bodyPr wrap="none" anchor="ctr"/>
          <a:lstStyle/>
          <a:p>
            <a:endParaRPr lang="en-US" dirty="0"/>
          </a:p>
        </p:txBody>
      </p:sp>
      <p:pic>
        <p:nvPicPr>
          <p:cNvPr id="3075" name="Picture 7" descr="http://veimages.gsfc.nasa.gov/2429/globe_east_2048.jpg"/>
          <p:cNvPicPr>
            <a:picLocks noChangeAspect="1" noChangeArrowheads="1"/>
          </p:cNvPicPr>
          <p:nvPr/>
        </p:nvPicPr>
        <p:blipFill>
          <a:blip r:embed="rId3" cstate="email">
            <a:extLst>
              <a:ext uri="{28A0092B-C50C-407E-A947-70E740481C1C}">
                <a14:useLocalDpi xmlns:a14="http://schemas.microsoft.com/office/drawing/2010/main" val="0"/>
              </a:ext>
            </a:extLst>
          </a:blip>
          <a:srcRect l="46664" b="26526"/>
          <a:stretch>
            <a:fillRect/>
          </a:stretch>
        </p:blipFill>
        <p:spPr bwMode="auto">
          <a:xfrm>
            <a:off x="0" y="4333875"/>
            <a:ext cx="208121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6"/>
          <p:cNvSpPr txBox="1">
            <a:spLocks noChangeArrowheads="1"/>
          </p:cNvSpPr>
          <p:nvPr/>
        </p:nvSpPr>
        <p:spPr bwMode="auto">
          <a:xfrm>
            <a:off x="717550" y="1090613"/>
            <a:ext cx="777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charset="0"/>
                <a:ea typeface="ＭＳ Ｐゴシック" charset="0"/>
              </a:defRPr>
            </a:lvl1pPr>
            <a:lvl2pPr marL="742950" indent="-285750" eaLnBrk="0" hangingPunct="0">
              <a:defRPr u="sng">
                <a:solidFill>
                  <a:schemeClr val="tx1"/>
                </a:solidFill>
                <a:latin typeface="Arial" charset="0"/>
                <a:ea typeface="ＭＳ Ｐゴシック" charset="0"/>
              </a:defRPr>
            </a:lvl2pPr>
            <a:lvl3pPr marL="1143000" indent="-228600" eaLnBrk="0" hangingPunct="0">
              <a:defRPr u="sng">
                <a:solidFill>
                  <a:schemeClr val="tx1"/>
                </a:solidFill>
                <a:latin typeface="Arial" charset="0"/>
                <a:ea typeface="ＭＳ Ｐゴシック" charset="0"/>
              </a:defRPr>
            </a:lvl3pPr>
            <a:lvl4pPr marL="1600200" indent="-228600" eaLnBrk="0" hangingPunct="0">
              <a:defRPr u="sng">
                <a:solidFill>
                  <a:schemeClr val="tx1"/>
                </a:solidFill>
                <a:latin typeface="Arial" charset="0"/>
                <a:ea typeface="ＭＳ Ｐゴシック" charset="0"/>
              </a:defRPr>
            </a:lvl4pPr>
            <a:lvl5pPr marL="2057400" indent="-228600" eaLnBrk="0" hangingPunct="0">
              <a:defRPr u="sng">
                <a:solidFill>
                  <a:schemeClr val="tx1"/>
                </a:solidFill>
                <a:latin typeface="Arial" charset="0"/>
                <a:ea typeface="ＭＳ Ｐゴシック" charset="0"/>
              </a:defRPr>
            </a:lvl5pPr>
            <a:lvl6pPr marL="2514600" indent="-228600" eaLnBrk="0" fontAlgn="base" hangingPunct="0">
              <a:spcBef>
                <a:spcPct val="0"/>
              </a:spcBef>
              <a:spcAft>
                <a:spcPct val="0"/>
              </a:spcAft>
              <a:defRPr u="sng">
                <a:solidFill>
                  <a:schemeClr val="tx1"/>
                </a:solidFill>
                <a:latin typeface="Arial" charset="0"/>
                <a:ea typeface="ＭＳ Ｐゴシック" charset="0"/>
              </a:defRPr>
            </a:lvl6pPr>
            <a:lvl7pPr marL="2971800" indent="-228600" eaLnBrk="0" fontAlgn="base" hangingPunct="0">
              <a:spcBef>
                <a:spcPct val="0"/>
              </a:spcBef>
              <a:spcAft>
                <a:spcPct val="0"/>
              </a:spcAft>
              <a:defRPr u="sng">
                <a:solidFill>
                  <a:schemeClr val="tx1"/>
                </a:solidFill>
                <a:latin typeface="Arial" charset="0"/>
                <a:ea typeface="ＭＳ Ｐゴシック" charset="0"/>
              </a:defRPr>
            </a:lvl7pPr>
            <a:lvl8pPr marL="3429000" indent="-228600" eaLnBrk="0" fontAlgn="base" hangingPunct="0">
              <a:spcBef>
                <a:spcPct val="0"/>
              </a:spcBef>
              <a:spcAft>
                <a:spcPct val="0"/>
              </a:spcAft>
              <a:defRPr u="sng">
                <a:solidFill>
                  <a:schemeClr val="tx1"/>
                </a:solidFill>
                <a:latin typeface="Arial" charset="0"/>
                <a:ea typeface="ＭＳ Ｐゴシック" charset="0"/>
              </a:defRPr>
            </a:lvl8pPr>
            <a:lvl9pPr marL="3886200" indent="-228600" eaLnBrk="0" fontAlgn="base" hangingPunct="0">
              <a:spcBef>
                <a:spcPct val="0"/>
              </a:spcBef>
              <a:spcAft>
                <a:spcPct val="0"/>
              </a:spcAft>
              <a:defRPr u="sng">
                <a:solidFill>
                  <a:schemeClr val="tx1"/>
                </a:solidFill>
                <a:latin typeface="Arial" charset="0"/>
                <a:ea typeface="ＭＳ Ｐゴシック" charset="0"/>
              </a:defRPr>
            </a:lvl9pPr>
          </a:lstStyle>
          <a:p>
            <a:pPr algn="ctr" eaLnBrk="1" hangingPunct="1">
              <a:spcBef>
                <a:spcPct val="50000"/>
              </a:spcBef>
            </a:pPr>
            <a:r>
              <a:rPr lang="en-US" sz="4000" b="1" i="1" u="none" dirty="0">
                <a:solidFill>
                  <a:schemeClr val="bg1"/>
                </a:solidFill>
              </a:rPr>
              <a:t>A Unified Space Vision</a:t>
            </a:r>
          </a:p>
        </p:txBody>
      </p:sp>
      <p:sp>
        <p:nvSpPr>
          <p:cNvPr id="3077" name="Text Box 8"/>
          <p:cNvSpPr txBox="1">
            <a:spLocks noChangeArrowheads="1"/>
          </p:cNvSpPr>
          <p:nvPr/>
        </p:nvSpPr>
        <p:spPr bwMode="auto">
          <a:xfrm>
            <a:off x="585788" y="2927350"/>
            <a:ext cx="7772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charset="0"/>
                <a:ea typeface="ＭＳ Ｐゴシック" charset="0"/>
              </a:defRPr>
            </a:lvl1pPr>
            <a:lvl2pPr marL="742950" indent="-285750" eaLnBrk="0" hangingPunct="0">
              <a:defRPr u="sng">
                <a:solidFill>
                  <a:schemeClr val="tx1"/>
                </a:solidFill>
                <a:latin typeface="Arial" charset="0"/>
                <a:ea typeface="ＭＳ Ｐゴシック" charset="0"/>
              </a:defRPr>
            </a:lvl2pPr>
            <a:lvl3pPr marL="1143000" indent="-228600" eaLnBrk="0" hangingPunct="0">
              <a:defRPr u="sng">
                <a:solidFill>
                  <a:schemeClr val="tx1"/>
                </a:solidFill>
                <a:latin typeface="Arial" charset="0"/>
                <a:ea typeface="ＭＳ Ｐゴシック" charset="0"/>
              </a:defRPr>
            </a:lvl3pPr>
            <a:lvl4pPr marL="1600200" indent="-228600" eaLnBrk="0" hangingPunct="0">
              <a:defRPr u="sng">
                <a:solidFill>
                  <a:schemeClr val="tx1"/>
                </a:solidFill>
                <a:latin typeface="Arial" charset="0"/>
                <a:ea typeface="ＭＳ Ｐゴシック" charset="0"/>
              </a:defRPr>
            </a:lvl4pPr>
            <a:lvl5pPr marL="2057400" indent="-228600" eaLnBrk="0" hangingPunct="0">
              <a:defRPr u="sng">
                <a:solidFill>
                  <a:schemeClr val="tx1"/>
                </a:solidFill>
                <a:latin typeface="Arial" charset="0"/>
                <a:ea typeface="ＭＳ Ｐゴシック" charset="0"/>
              </a:defRPr>
            </a:lvl5pPr>
            <a:lvl6pPr marL="2514600" indent="-228600" eaLnBrk="0" fontAlgn="base" hangingPunct="0">
              <a:spcBef>
                <a:spcPct val="0"/>
              </a:spcBef>
              <a:spcAft>
                <a:spcPct val="0"/>
              </a:spcAft>
              <a:defRPr u="sng">
                <a:solidFill>
                  <a:schemeClr val="tx1"/>
                </a:solidFill>
                <a:latin typeface="Arial" charset="0"/>
                <a:ea typeface="ＭＳ Ｐゴシック" charset="0"/>
              </a:defRPr>
            </a:lvl6pPr>
            <a:lvl7pPr marL="2971800" indent="-228600" eaLnBrk="0" fontAlgn="base" hangingPunct="0">
              <a:spcBef>
                <a:spcPct val="0"/>
              </a:spcBef>
              <a:spcAft>
                <a:spcPct val="0"/>
              </a:spcAft>
              <a:defRPr u="sng">
                <a:solidFill>
                  <a:schemeClr val="tx1"/>
                </a:solidFill>
                <a:latin typeface="Arial" charset="0"/>
                <a:ea typeface="ＭＳ Ｐゴシック" charset="0"/>
              </a:defRPr>
            </a:lvl7pPr>
            <a:lvl8pPr marL="3429000" indent="-228600" eaLnBrk="0" fontAlgn="base" hangingPunct="0">
              <a:spcBef>
                <a:spcPct val="0"/>
              </a:spcBef>
              <a:spcAft>
                <a:spcPct val="0"/>
              </a:spcAft>
              <a:defRPr u="sng">
                <a:solidFill>
                  <a:schemeClr val="tx1"/>
                </a:solidFill>
                <a:latin typeface="Arial" charset="0"/>
                <a:ea typeface="ＭＳ Ｐゴシック" charset="0"/>
              </a:defRPr>
            </a:lvl8pPr>
            <a:lvl9pPr marL="3886200" indent="-228600" eaLnBrk="0" fontAlgn="base" hangingPunct="0">
              <a:spcBef>
                <a:spcPct val="0"/>
              </a:spcBef>
              <a:spcAft>
                <a:spcPct val="0"/>
              </a:spcAft>
              <a:defRPr u="sng">
                <a:solidFill>
                  <a:schemeClr val="tx1"/>
                </a:solidFill>
                <a:latin typeface="Arial" charset="0"/>
                <a:ea typeface="ＭＳ Ｐゴシック" charset="0"/>
              </a:defRPr>
            </a:lvl9pPr>
          </a:lstStyle>
          <a:p>
            <a:pPr algn="ctr" eaLnBrk="1" hangingPunct="1">
              <a:spcBef>
                <a:spcPct val="50000"/>
              </a:spcBef>
            </a:pPr>
            <a:r>
              <a:rPr lang="en-US" sz="2800" b="1" i="1" u="none" dirty="0">
                <a:solidFill>
                  <a:schemeClr val="bg1"/>
                </a:solidFill>
              </a:rPr>
              <a:t>Buzz Aldrin</a:t>
            </a:r>
          </a:p>
          <a:p>
            <a:pPr algn="ctr" eaLnBrk="1" hangingPunct="1">
              <a:spcBef>
                <a:spcPct val="50000"/>
              </a:spcBef>
            </a:pPr>
            <a:r>
              <a:rPr lang="en-US" sz="2800" b="1" i="1" u="none" dirty="0" smtClean="0">
                <a:solidFill>
                  <a:schemeClr val="bg1"/>
                </a:solidFill>
              </a:rPr>
              <a:t>April 6</a:t>
            </a:r>
            <a:r>
              <a:rPr lang="en-US" sz="2800" b="1" i="1" u="none" dirty="0" smtClean="0">
                <a:solidFill>
                  <a:schemeClr val="bg1"/>
                </a:solidFill>
              </a:rPr>
              <a:t>, </a:t>
            </a:r>
            <a:r>
              <a:rPr lang="en-US" sz="2800" b="1" i="1" u="none" dirty="0" smtClean="0">
                <a:solidFill>
                  <a:schemeClr val="bg1"/>
                </a:solidFill>
              </a:rPr>
              <a:t>2014</a:t>
            </a:r>
            <a:endParaRPr lang="en-US" sz="2800" b="1" i="1" u="none" dirty="0">
              <a:solidFill>
                <a:schemeClr val="bg1"/>
              </a:solidFill>
            </a:endParaRPr>
          </a:p>
        </p:txBody>
      </p:sp>
      <p:pic>
        <p:nvPicPr>
          <p:cNvPr id="2057"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r="2753" b="2975"/>
          <a:stretch>
            <a:fillRect/>
          </a:stretch>
        </p:blipFill>
        <p:spPr bwMode="auto">
          <a:xfrm>
            <a:off x="6880225" y="1708150"/>
            <a:ext cx="2263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27238" y="5283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2000"/>
                                        <p:tgtEl>
                                          <p:spTgt spid="2057"/>
                                        </p:tgtEl>
                                      </p:cBhvr>
                                    </p:animEffect>
                                  </p:childTnLst>
                                </p:cTn>
                              </p:par>
                              <p:par>
                                <p:cTn id="8" presetID="10" presetClass="entr" presetSubtype="0" fill="hold" nodeType="withEffect">
                                  <p:stCondLst>
                                    <p:cond delay="0"/>
                                  </p:stCondLst>
                                  <p:childTnLst>
                                    <p:set>
                                      <p:cBhvr>
                                        <p:cTn id="9" dur="1" fill="hold">
                                          <p:stCondLst>
                                            <p:cond delay="0"/>
                                          </p:stCondLst>
                                        </p:cTn>
                                        <p:tgtEl>
                                          <p:spTgt spid="2059"/>
                                        </p:tgtEl>
                                        <p:attrNameLst>
                                          <p:attrName>style.visibility</p:attrName>
                                        </p:attrNameLst>
                                      </p:cBhvr>
                                      <p:to>
                                        <p:strVal val="visible"/>
                                      </p:to>
                                    </p:set>
                                    <p:animEffect transition="in" filter="fade">
                                      <p:cBhvr>
                                        <p:cTn id="10" dur="2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69" y="204632"/>
            <a:ext cx="8718425" cy="831687"/>
          </a:xfrm>
        </p:spPr>
        <p:txBody>
          <a:bodyPr/>
          <a:lstStyle/>
          <a:p>
            <a:r>
              <a:rPr lang="en-US" sz="2600" b="1" dirty="0" smtClean="0"/>
              <a:t>Lunar Base – 3 Unit Core</a:t>
            </a:r>
            <a:endParaRPr lang="en-US" sz="2600" dirty="0">
              <a:solidFill>
                <a:schemeClr val="tx1"/>
              </a:solidFill>
            </a:endParaRPr>
          </a:p>
        </p:txBody>
      </p:sp>
      <p:cxnSp>
        <p:nvCxnSpPr>
          <p:cNvPr id="3" name="Straight Connector 2"/>
          <p:cNvCxnSpPr/>
          <p:nvPr/>
        </p:nvCxnSpPr>
        <p:spPr>
          <a:xfrm>
            <a:off x="6758680" y="4029266"/>
            <a:ext cx="166922" cy="588949"/>
          </a:xfrm>
          <a:prstGeom prst="line">
            <a:avLst/>
          </a:prstGeom>
          <a:ln w="10795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317359" y="4618215"/>
            <a:ext cx="627023" cy="166371"/>
          </a:xfrm>
          <a:prstGeom prst="line">
            <a:avLst/>
          </a:prstGeom>
          <a:ln w="10795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107" idx="2"/>
          </p:cNvCxnSpPr>
          <p:nvPr/>
        </p:nvCxnSpPr>
        <p:spPr>
          <a:xfrm flipH="1">
            <a:off x="5308207" y="2622339"/>
            <a:ext cx="462791" cy="479056"/>
          </a:xfrm>
          <a:prstGeom prst="line">
            <a:avLst/>
          </a:prstGeom>
          <a:ln w="10795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112" idx="0"/>
          </p:cNvCxnSpPr>
          <p:nvPr/>
        </p:nvCxnSpPr>
        <p:spPr>
          <a:xfrm>
            <a:off x="5773126" y="2621953"/>
            <a:ext cx="464271" cy="477835"/>
          </a:xfrm>
          <a:prstGeom prst="line">
            <a:avLst/>
          </a:prstGeom>
          <a:ln w="10795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10" idx="2"/>
          </p:cNvCxnSpPr>
          <p:nvPr/>
        </p:nvCxnSpPr>
        <p:spPr>
          <a:xfrm flipH="1" flipV="1">
            <a:off x="4597610" y="4618215"/>
            <a:ext cx="644591" cy="176760"/>
          </a:xfrm>
          <a:prstGeom prst="line">
            <a:avLst/>
          </a:prstGeom>
          <a:ln w="10795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08" idx="0"/>
          </p:cNvCxnSpPr>
          <p:nvPr/>
        </p:nvCxnSpPr>
        <p:spPr>
          <a:xfrm flipH="1">
            <a:off x="4597186" y="3981183"/>
            <a:ext cx="181281" cy="637032"/>
          </a:xfrm>
          <a:prstGeom prst="line">
            <a:avLst/>
          </a:prstGeom>
          <a:ln w="107950">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805386" y="3760469"/>
            <a:ext cx="935307" cy="933452"/>
            <a:chOff x="4457646" y="2262086"/>
            <a:chExt cx="935307" cy="933452"/>
          </a:xfrm>
          <a:scene3d>
            <a:camera prst="orthographicFront">
              <a:rot lat="0" lon="0" rev="20700000"/>
            </a:camera>
            <a:lightRig rig="threePt" dir="t"/>
          </a:scene3d>
        </p:grpSpPr>
        <p:sp>
          <p:nvSpPr>
            <p:cNvPr id="10" name="Rectangle 9"/>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5800" y="2299283"/>
              <a:ext cx="859058" cy="859058"/>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532019" y="4828221"/>
            <a:ext cx="935307" cy="933452"/>
            <a:chOff x="4457646" y="2262086"/>
            <a:chExt cx="935307" cy="933452"/>
          </a:xfrm>
          <a:scene3d>
            <a:camera prst="orthographicFront">
              <a:rot lat="0" lon="0" rev="20700000"/>
            </a:camera>
            <a:lightRig rig="threePt" dir="t"/>
          </a:scene3d>
        </p:grpSpPr>
        <p:sp>
          <p:nvSpPr>
            <p:cNvPr id="16" name="Rectangle 15"/>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290085" y="5727379"/>
            <a:ext cx="935307" cy="933452"/>
            <a:chOff x="4457646" y="2262086"/>
            <a:chExt cx="935307" cy="933452"/>
          </a:xfrm>
          <a:scene3d>
            <a:camera prst="orthographicFront">
              <a:rot lat="0" lon="0" rev="20700000"/>
            </a:camera>
            <a:lightRig rig="threePt" dir="t"/>
          </a:scene3d>
        </p:grpSpPr>
        <p:sp>
          <p:nvSpPr>
            <p:cNvPr id="22" name="Rectangle 21"/>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33821" y="3478638"/>
            <a:ext cx="935307" cy="933452"/>
            <a:chOff x="4457646" y="2262086"/>
            <a:chExt cx="935307" cy="933452"/>
          </a:xfrm>
          <a:scene3d>
            <a:camera prst="orthographicFront">
              <a:rot lat="0" lon="0" rev="20700000"/>
            </a:camera>
            <a:lightRig rig="threePt" dir="t"/>
          </a:scene3d>
        </p:grpSpPr>
        <p:sp>
          <p:nvSpPr>
            <p:cNvPr id="28" name="Rectangle 27"/>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2833718" y="3235647"/>
            <a:ext cx="935307" cy="933452"/>
            <a:chOff x="4457646" y="2262086"/>
            <a:chExt cx="935307" cy="933452"/>
          </a:xfrm>
          <a:scene3d>
            <a:camera prst="orthographicFront">
              <a:rot lat="0" lon="0" rev="20700000"/>
            </a:camera>
            <a:lightRig rig="threePt" dir="t"/>
          </a:scene3d>
        </p:grpSpPr>
        <p:sp>
          <p:nvSpPr>
            <p:cNvPr id="34" name="Rectangle 33"/>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294971" y="2927131"/>
            <a:ext cx="935307" cy="933452"/>
            <a:chOff x="4457646" y="2262086"/>
            <a:chExt cx="935307" cy="933452"/>
          </a:xfrm>
          <a:scene3d>
            <a:camera prst="orthographicFront">
              <a:rot lat="0" lon="0" rev="2700000"/>
            </a:camera>
            <a:lightRig rig="threePt" dir="t"/>
          </a:scene3d>
        </p:grpSpPr>
        <p:sp>
          <p:nvSpPr>
            <p:cNvPr id="40" name="Rectangle 39"/>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95800" y="2299283"/>
              <a:ext cx="859058" cy="859058"/>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523448" y="2155613"/>
            <a:ext cx="935307" cy="933452"/>
            <a:chOff x="4457646" y="2262086"/>
            <a:chExt cx="935307" cy="933452"/>
          </a:xfrm>
          <a:scene3d>
            <a:camera prst="orthographicFront">
              <a:rot lat="0" lon="0" rev="2700000"/>
            </a:camera>
            <a:lightRig rig="threePt" dir="t"/>
          </a:scene3d>
        </p:grpSpPr>
        <p:sp>
          <p:nvSpPr>
            <p:cNvPr id="46" name="Rectangle 45"/>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3866218" y="1498281"/>
            <a:ext cx="935307" cy="933452"/>
            <a:chOff x="4457646" y="2262086"/>
            <a:chExt cx="935307" cy="933452"/>
          </a:xfrm>
          <a:scene3d>
            <a:camera prst="orthographicFront">
              <a:rot lat="0" lon="0" rev="2700000"/>
            </a:camera>
            <a:lightRig rig="threePt" dir="t"/>
          </a:scene3d>
        </p:grpSpPr>
        <p:sp>
          <p:nvSpPr>
            <p:cNvPr id="52" name="Rectangle 51"/>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071255" y="2155613"/>
            <a:ext cx="935307" cy="933452"/>
            <a:chOff x="4457646" y="2262086"/>
            <a:chExt cx="935307" cy="933452"/>
          </a:xfrm>
          <a:scene3d>
            <a:camera prst="orthographicFront">
              <a:rot lat="0" lon="0" rev="2700000"/>
            </a:camera>
            <a:lightRig rig="threePt" dir="t"/>
          </a:scene3d>
        </p:grpSpPr>
        <p:sp>
          <p:nvSpPr>
            <p:cNvPr id="58" name="Rectangle 57"/>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736922" y="1498281"/>
            <a:ext cx="935307" cy="933452"/>
            <a:chOff x="4457646" y="2262086"/>
            <a:chExt cx="935307" cy="933452"/>
          </a:xfrm>
          <a:scene3d>
            <a:camera prst="orthographicFront">
              <a:rot lat="0" lon="0" rev="2700000"/>
            </a:camera>
            <a:lightRig rig="threePt" dir="t"/>
          </a:scene3d>
        </p:grpSpPr>
        <p:sp>
          <p:nvSpPr>
            <p:cNvPr id="64" name="Rectangle 63"/>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773126" y="3760469"/>
            <a:ext cx="935307" cy="933452"/>
            <a:chOff x="4457646" y="2262086"/>
            <a:chExt cx="935307" cy="933452"/>
          </a:xfrm>
          <a:scene3d>
            <a:camera prst="orthographicFront">
              <a:rot lat="0" lon="0" rev="900000"/>
            </a:camera>
            <a:lightRig rig="threePt" dir="t"/>
          </a:scene3d>
        </p:grpSpPr>
        <p:sp>
          <p:nvSpPr>
            <p:cNvPr id="70" name="Rectangle 69"/>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495800" y="2299283"/>
              <a:ext cx="859058" cy="859058"/>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6844685" y="3483291"/>
            <a:ext cx="935307" cy="933452"/>
            <a:chOff x="4457646" y="2262086"/>
            <a:chExt cx="935307" cy="933452"/>
          </a:xfrm>
          <a:scene3d>
            <a:camera prst="orthographicFront">
              <a:rot lat="0" lon="0" rev="900000"/>
            </a:camera>
            <a:lightRig rig="threePt" dir="t"/>
          </a:scene3d>
        </p:grpSpPr>
        <p:sp>
          <p:nvSpPr>
            <p:cNvPr id="76" name="Rectangle 75"/>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7744796" y="3240402"/>
            <a:ext cx="935307" cy="933452"/>
            <a:chOff x="4457646" y="2262086"/>
            <a:chExt cx="935307" cy="933452"/>
          </a:xfrm>
          <a:scene3d>
            <a:camera prst="orthographicFront">
              <a:rot lat="0" lon="0" rev="900000"/>
            </a:camera>
            <a:lightRig rig="threePt" dir="t"/>
          </a:scene3d>
        </p:grpSpPr>
        <p:sp>
          <p:nvSpPr>
            <p:cNvPr id="82" name="Rectangle 81"/>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6059829" y="4865418"/>
            <a:ext cx="935307" cy="933452"/>
            <a:chOff x="4457646" y="2262086"/>
            <a:chExt cx="935307" cy="933452"/>
          </a:xfrm>
          <a:scene3d>
            <a:camera prst="orthographicFront">
              <a:rot lat="0" lon="0" rev="900000"/>
            </a:camera>
            <a:lightRig rig="threePt" dir="t"/>
          </a:scene3d>
        </p:grpSpPr>
        <p:sp>
          <p:nvSpPr>
            <p:cNvPr id="88" name="Rectangle 87"/>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6302710" y="5764576"/>
            <a:ext cx="935307" cy="933452"/>
            <a:chOff x="4457646" y="2262086"/>
            <a:chExt cx="935307" cy="933452"/>
          </a:xfrm>
          <a:scene3d>
            <a:camera prst="orthographicFront">
              <a:rot lat="0" lon="0" rev="900000"/>
            </a:camera>
            <a:lightRig rig="threePt" dir="t"/>
          </a:scene3d>
        </p:grpSpPr>
        <p:sp>
          <p:nvSpPr>
            <p:cNvPr id="94" name="Rectangle 93"/>
            <p:cNvSpPr/>
            <p:nvPr/>
          </p:nvSpPr>
          <p:spPr>
            <a:xfrm>
              <a:off x="5278453"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457646" y="2616392"/>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rot="5400000">
              <a:off x="4868079" y="2206916"/>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rot="5400000">
              <a:off x="4868079" y="3025868"/>
              <a:ext cx="114500" cy="224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95800" y="2299283"/>
              <a:ext cx="859058" cy="8590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9100" y="952500"/>
            <a:ext cx="466286" cy="463258"/>
          </a:xfrm>
          <a:prstGeom prst="rect">
            <a:avLst/>
          </a:prstGeom>
        </p:spPr>
      </p:pic>
      <p:pic>
        <p:nvPicPr>
          <p:cNvPr id="101" name="Picture 10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9100" y="1562100"/>
            <a:ext cx="463258" cy="463258"/>
          </a:xfrm>
          <a:prstGeom prst="rect">
            <a:avLst/>
          </a:prstGeom>
        </p:spPr>
      </p:pic>
      <p:sp>
        <p:nvSpPr>
          <p:cNvPr id="102" name="TextBox 101"/>
          <p:cNvSpPr txBox="1"/>
          <p:nvPr/>
        </p:nvSpPr>
        <p:spPr>
          <a:xfrm>
            <a:off x="883660" y="954093"/>
            <a:ext cx="2656995" cy="461665"/>
          </a:xfrm>
          <a:prstGeom prst="rect">
            <a:avLst/>
          </a:prstGeom>
          <a:noFill/>
        </p:spPr>
        <p:txBody>
          <a:bodyPr wrap="square" rtlCol="0" anchor="ctr">
            <a:spAutoFit/>
          </a:bodyPr>
          <a:lstStyle/>
          <a:p>
            <a:r>
              <a:rPr lang="en-US" sz="2400" u="none" dirty="0" smtClean="0"/>
              <a:t>Core Module</a:t>
            </a:r>
            <a:endParaRPr lang="en-US" sz="2400" u="none" dirty="0"/>
          </a:p>
        </p:txBody>
      </p:sp>
      <p:sp>
        <p:nvSpPr>
          <p:cNvPr id="103" name="TextBox 102"/>
          <p:cNvSpPr txBox="1"/>
          <p:nvPr/>
        </p:nvSpPr>
        <p:spPr>
          <a:xfrm>
            <a:off x="883660" y="1379027"/>
            <a:ext cx="2656995" cy="830997"/>
          </a:xfrm>
          <a:prstGeom prst="rect">
            <a:avLst/>
          </a:prstGeom>
          <a:noFill/>
        </p:spPr>
        <p:txBody>
          <a:bodyPr wrap="square" rtlCol="0" anchor="ctr">
            <a:spAutoFit/>
          </a:bodyPr>
          <a:lstStyle/>
          <a:p>
            <a:r>
              <a:rPr lang="en-US" sz="2400" u="none" dirty="0" smtClean="0"/>
              <a:t>Expansion</a:t>
            </a:r>
            <a:r>
              <a:rPr lang="en-US" sz="2400" dirty="0" smtClean="0"/>
              <a:t> </a:t>
            </a:r>
            <a:r>
              <a:rPr lang="en-US" sz="2400" u="none" dirty="0" smtClean="0"/>
              <a:t>Module</a:t>
            </a:r>
            <a:endParaRPr lang="en-US" sz="2400" u="none" dirty="0"/>
          </a:p>
        </p:txBody>
      </p:sp>
      <p:sp>
        <p:nvSpPr>
          <p:cNvPr id="104" name="Isosceles Triangle 103"/>
          <p:cNvSpPr/>
          <p:nvPr/>
        </p:nvSpPr>
        <p:spPr>
          <a:xfrm rot="7354305">
            <a:off x="5345635" y="3643507"/>
            <a:ext cx="151951" cy="201328"/>
          </a:xfrm>
          <a:prstGeom prst="triangle">
            <a:avLst>
              <a:gd name="adj" fmla="val 52643"/>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p:nvPr/>
        </p:nvSpPr>
        <p:spPr>
          <a:xfrm rot="14436313">
            <a:off x="6039115" y="3632839"/>
            <a:ext cx="143284" cy="210623"/>
          </a:xfrm>
          <a:prstGeom prst="triangle">
            <a:avLst>
              <a:gd name="adj" fmla="val 41109"/>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Isosceles Triangle 105"/>
          <p:cNvSpPr/>
          <p:nvPr/>
        </p:nvSpPr>
        <p:spPr>
          <a:xfrm>
            <a:off x="5696721" y="4238606"/>
            <a:ext cx="143284" cy="219094"/>
          </a:xfrm>
          <a:prstGeom prst="triangle">
            <a:avLst>
              <a:gd name="adj" fmla="val 4110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rot="2700000">
            <a:off x="5293818" y="2900181"/>
            <a:ext cx="195469" cy="235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rot="923618">
            <a:off x="4650425" y="3977087"/>
            <a:ext cx="195469" cy="22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20876953">
            <a:off x="6684782" y="3973127"/>
            <a:ext cx="195469" cy="22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17008436">
            <a:off x="5023153" y="4654198"/>
            <a:ext cx="216034" cy="22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15428454">
            <a:off x="6267316" y="4670412"/>
            <a:ext cx="242065" cy="22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8008157">
            <a:off x="6054121" y="2900830"/>
            <a:ext cx="195469" cy="235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p:cNvCxnSpPr>
            <a:stCxn id="107" idx="2"/>
            <a:endCxn id="108" idx="0"/>
          </p:cNvCxnSpPr>
          <p:nvPr/>
        </p:nvCxnSpPr>
        <p:spPr>
          <a:xfrm flipH="1">
            <a:off x="4778467" y="3101395"/>
            <a:ext cx="529740" cy="879788"/>
          </a:xfrm>
          <a:prstGeom prst="line">
            <a:avLst/>
          </a:prstGeom>
          <a:ln w="1079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11" idx="0"/>
            <a:endCxn id="110" idx="2"/>
          </p:cNvCxnSpPr>
          <p:nvPr/>
        </p:nvCxnSpPr>
        <p:spPr>
          <a:xfrm flipH="1" flipV="1">
            <a:off x="5242201" y="4794975"/>
            <a:ext cx="1034837" cy="15020"/>
          </a:xfrm>
          <a:prstGeom prst="line">
            <a:avLst/>
          </a:prstGeom>
          <a:ln w="1079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09" idx="0"/>
            <a:endCxn id="112" idx="0"/>
          </p:cNvCxnSpPr>
          <p:nvPr/>
        </p:nvCxnSpPr>
        <p:spPr>
          <a:xfrm flipH="1" flipV="1">
            <a:off x="6237397" y="3099788"/>
            <a:ext cx="521283" cy="875855"/>
          </a:xfrm>
          <a:prstGeom prst="line">
            <a:avLst/>
          </a:prstGeom>
          <a:ln w="1079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5840730" y="3957320"/>
            <a:ext cx="820807" cy="584775"/>
          </a:xfrm>
          <a:prstGeom prst="rect">
            <a:avLst/>
          </a:prstGeom>
          <a:noFill/>
        </p:spPr>
        <p:txBody>
          <a:bodyPr wrap="square" rtlCol="0">
            <a:spAutoFit/>
          </a:bodyPr>
          <a:lstStyle/>
          <a:p>
            <a:pPr algn="ctr"/>
            <a:r>
              <a:rPr lang="en-US" sz="1600" b="1" i="1" u="none" dirty="0" smtClean="0">
                <a:solidFill>
                  <a:schemeClr val="tx1">
                    <a:lumMod val="95000"/>
                    <a:lumOff val="5000"/>
                  </a:schemeClr>
                </a:solidFill>
              </a:rPr>
              <a:t>ESA + JAXA</a:t>
            </a:r>
            <a:endParaRPr lang="en-US" sz="1600" b="1" i="1" u="none" dirty="0">
              <a:solidFill>
                <a:schemeClr val="tx1">
                  <a:lumMod val="95000"/>
                  <a:lumOff val="5000"/>
                </a:schemeClr>
              </a:solidFill>
            </a:endParaRPr>
          </a:p>
        </p:txBody>
      </p:sp>
      <p:sp>
        <p:nvSpPr>
          <p:cNvPr id="117" name="TextBox 116"/>
          <p:cNvSpPr txBox="1"/>
          <p:nvPr/>
        </p:nvSpPr>
        <p:spPr>
          <a:xfrm>
            <a:off x="4847372" y="3981183"/>
            <a:ext cx="820807" cy="584775"/>
          </a:xfrm>
          <a:prstGeom prst="rect">
            <a:avLst/>
          </a:prstGeom>
          <a:noFill/>
        </p:spPr>
        <p:txBody>
          <a:bodyPr wrap="square" rtlCol="0">
            <a:spAutoFit/>
          </a:bodyPr>
          <a:lstStyle/>
          <a:p>
            <a:pPr algn="ctr"/>
            <a:r>
              <a:rPr lang="en-US" sz="1600" b="1" i="1" u="none" dirty="0" smtClean="0">
                <a:solidFill>
                  <a:schemeClr val="tx1">
                    <a:lumMod val="95000"/>
                    <a:lumOff val="5000"/>
                  </a:schemeClr>
                </a:solidFill>
              </a:rPr>
              <a:t>CSA + R</a:t>
            </a:r>
            <a:endParaRPr lang="en-US" sz="1600" b="1" i="1" u="none" dirty="0">
              <a:solidFill>
                <a:schemeClr val="tx1">
                  <a:lumMod val="95000"/>
                  <a:lumOff val="5000"/>
                </a:schemeClr>
              </a:solidFill>
            </a:endParaRPr>
          </a:p>
        </p:txBody>
      </p:sp>
      <p:sp>
        <p:nvSpPr>
          <p:cNvPr id="118" name="TextBox 117"/>
          <p:cNvSpPr txBox="1"/>
          <p:nvPr/>
        </p:nvSpPr>
        <p:spPr>
          <a:xfrm>
            <a:off x="5337810" y="3119120"/>
            <a:ext cx="820807" cy="584775"/>
          </a:xfrm>
          <a:prstGeom prst="rect">
            <a:avLst/>
          </a:prstGeom>
          <a:noFill/>
        </p:spPr>
        <p:txBody>
          <a:bodyPr wrap="square" rtlCol="0">
            <a:spAutoFit/>
          </a:bodyPr>
          <a:lstStyle/>
          <a:p>
            <a:pPr algn="ctr"/>
            <a:r>
              <a:rPr lang="en-US" sz="1600" b="1" i="1" u="none" dirty="0" smtClean="0">
                <a:solidFill>
                  <a:schemeClr val="tx1">
                    <a:lumMod val="95000"/>
                    <a:lumOff val="5000"/>
                  </a:schemeClr>
                </a:solidFill>
              </a:rPr>
              <a:t>ISRO</a:t>
            </a:r>
          </a:p>
          <a:p>
            <a:pPr algn="ctr"/>
            <a:r>
              <a:rPr lang="en-US" sz="1600" b="1" i="1" u="none" dirty="0" smtClean="0">
                <a:solidFill>
                  <a:schemeClr val="tx1">
                    <a:lumMod val="95000"/>
                    <a:lumOff val="5000"/>
                  </a:schemeClr>
                </a:solidFill>
              </a:rPr>
              <a:t>+ S.K.</a:t>
            </a:r>
            <a:endParaRPr lang="en-US" sz="1600" b="1" i="1" u="none" dirty="0">
              <a:solidFill>
                <a:schemeClr val="tx1">
                  <a:lumMod val="95000"/>
                  <a:lumOff val="5000"/>
                </a:schemeClr>
              </a:solidFill>
            </a:endParaRPr>
          </a:p>
        </p:txBody>
      </p:sp>
      <p:sp>
        <p:nvSpPr>
          <p:cNvPr id="119" name="Rectangle 118"/>
          <p:cNvSpPr/>
          <p:nvPr/>
        </p:nvSpPr>
        <p:spPr>
          <a:xfrm rot="7315697">
            <a:off x="4901361" y="3422672"/>
            <a:ext cx="195469" cy="235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14284303" flipH="1">
            <a:off x="6448112" y="3424618"/>
            <a:ext cx="195469" cy="235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rot="10800000">
            <a:off x="5668179" y="4709316"/>
            <a:ext cx="195469" cy="235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95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t="20498" b="16314"/>
          <a:stretch/>
        </p:blipFill>
        <p:spPr>
          <a:xfrm>
            <a:off x="0" y="1100908"/>
            <a:ext cx="9144000" cy="5529944"/>
          </a:xfrm>
          <a:prstGeom prst="rect">
            <a:avLst/>
          </a:prstGeom>
        </p:spPr>
      </p:pic>
      <p:sp>
        <p:nvSpPr>
          <p:cNvPr id="2" name="Title 1"/>
          <p:cNvSpPr>
            <a:spLocks noGrp="1"/>
          </p:cNvSpPr>
          <p:nvPr>
            <p:ph type="title"/>
          </p:nvPr>
        </p:nvSpPr>
        <p:spPr>
          <a:xfrm>
            <a:off x="235569" y="174152"/>
            <a:ext cx="8718425" cy="831687"/>
          </a:xfrm>
        </p:spPr>
        <p:txBody>
          <a:bodyPr/>
          <a:lstStyle/>
          <a:p>
            <a:pPr algn="ctr"/>
            <a:r>
              <a:rPr lang="en-US" sz="2600" b="1" dirty="0"/>
              <a:t>Unified Space Vision (U.S</a:t>
            </a:r>
            <a:r>
              <a:rPr lang="en-US" sz="2600" b="1" dirty="0" smtClean="0"/>
              <a:t>.) </a:t>
            </a:r>
            <a:r>
              <a:rPr lang="en-US" sz="2600" b="1" dirty="0"/>
              <a:t>Civil Space </a:t>
            </a:r>
            <a:r>
              <a:rPr lang="en-US" sz="2600" b="1" dirty="0" smtClean="0"/>
              <a:t>Missions</a:t>
            </a:r>
            <a:r>
              <a:rPr lang="en-US" sz="2600" b="1" dirty="0">
                <a:solidFill>
                  <a:schemeClr val="tx1"/>
                </a:solidFill>
              </a:rPr>
              <a:t/>
            </a:r>
            <a:br>
              <a:rPr lang="en-US" sz="2600" b="1" dirty="0">
                <a:solidFill>
                  <a:schemeClr val="tx1"/>
                </a:solidFill>
              </a:rPr>
            </a:br>
            <a:endParaRPr lang="en-US" sz="2600" dirty="0">
              <a:solidFill>
                <a:schemeClr val="tx1"/>
              </a:solidFill>
            </a:endParaRPr>
          </a:p>
        </p:txBody>
      </p:sp>
    </p:spTree>
    <p:extLst>
      <p:ext uri="{BB962C8B-B14F-4D97-AF65-F5344CB8AC3E}">
        <p14:creationId xmlns:p14="http://schemas.microsoft.com/office/powerpoint/2010/main" val="38040927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69" y="174152"/>
            <a:ext cx="8718425" cy="831687"/>
          </a:xfrm>
        </p:spPr>
        <p:txBody>
          <a:bodyPr/>
          <a:lstStyle/>
          <a:p>
            <a:pPr algn="ctr"/>
            <a:r>
              <a:rPr lang="en-US" sz="2600" b="1" dirty="0"/>
              <a:t>Unified Space Vision (U.S</a:t>
            </a:r>
            <a:r>
              <a:rPr lang="en-US" sz="2600" b="1" dirty="0" smtClean="0"/>
              <a:t>.) </a:t>
            </a:r>
            <a:r>
              <a:rPr lang="en-US" sz="2600" b="1" dirty="0"/>
              <a:t>Civil Space </a:t>
            </a:r>
            <a:r>
              <a:rPr lang="en-US" sz="2600" b="1" dirty="0" smtClean="0"/>
              <a:t>Missions</a:t>
            </a:r>
            <a:r>
              <a:rPr lang="en-US" sz="2600" b="1" dirty="0">
                <a:solidFill>
                  <a:schemeClr val="tx1"/>
                </a:solidFill>
              </a:rPr>
              <a:t/>
            </a:r>
            <a:br>
              <a:rPr lang="en-US" sz="2600" b="1" dirty="0">
                <a:solidFill>
                  <a:schemeClr val="tx1"/>
                </a:solidFill>
              </a:rPr>
            </a:br>
            <a:endParaRPr lang="en-US" sz="2600" dirty="0">
              <a:solidFill>
                <a:schemeClr val="tx1"/>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6046" b="-1985"/>
          <a:stretch/>
        </p:blipFill>
        <p:spPr>
          <a:xfrm>
            <a:off x="572144" y="914400"/>
            <a:ext cx="8380712" cy="5770880"/>
          </a:xfrm>
          <a:prstGeom prst="rect">
            <a:avLst/>
          </a:prstGeom>
        </p:spPr>
      </p:pic>
    </p:spTree>
    <p:extLst>
      <p:ext uri="{BB962C8B-B14F-4D97-AF65-F5344CB8AC3E}">
        <p14:creationId xmlns:p14="http://schemas.microsoft.com/office/powerpoint/2010/main" val="3436027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950" t="6201" r="950" b="3373"/>
          <a:stretch/>
        </p:blipFill>
        <p:spPr>
          <a:xfrm>
            <a:off x="274320" y="2011680"/>
            <a:ext cx="8595360" cy="2926080"/>
          </a:xfrm>
          <a:prstGeom prst="rect">
            <a:avLst/>
          </a:prstGeom>
        </p:spPr>
      </p:pic>
      <p:sp>
        <p:nvSpPr>
          <p:cNvPr id="5" name="Title 1"/>
          <p:cNvSpPr txBox="1">
            <a:spLocks/>
          </p:cNvSpPr>
          <p:nvPr/>
        </p:nvSpPr>
        <p:spPr>
          <a:xfrm>
            <a:off x="457200" y="16129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600" b="1" u="none" dirty="0" smtClean="0">
                <a:solidFill>
                  <a:schemeClr val="bg1"/>
                </a:solidFill>
                <a:effectLst>
                  <a:outerShdw blurRad="50800" dist="38100" dir="2700000" algn="tl" rotWithShape="0">
                    <a:prstClr val="black">
                      <a:alpha val="40000"/>
                    </a:prstClr>
                  </a:outerShdw>
                </a:effectLst>
                <a:latin typeface="Impact" panose="020B0806030902050204" pitchFamily="34" charset="0"/>
              </a:rPr>
              <a:t>1 VS. 2 Synodic Periods</a:t>
            </a:r>
            <a:endParaRPr lang="en-US" sz="2600" b="1" u="none" dirty="0">
              <a:solidFill>
                <a:schemeClr val="bg1"/>
              </a:solidFill>
              <a:effectLst>
                <a:outerShdw blurRad="50800" dist="38100" dir="2700000" algn="tl" rotWithShape="0">
                  <a:prstClr val="black">
                    <a:alpha val="40000"/>
                  </a:prstClr>
                </a:outerShdw>
              </a:effectLst>
              <a:latin typeface="Impact" panose="020B080603090205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2871" y="6291726"/>
            <a:ext cx="1078298" cy="375060"/>
          </a:xfrm>
          <a:prstGeom prst="rect">
            <a:avLst/>
          </a:prstGeom>
        </p:spPr>
      </p:pic>
      <p:sp>
        <p:nvSpPr>
          <p:cNvPr id="7" name="TextBox 6"/>
          <p:cNvSpPr txBox="1"/>
          <p:nvPr/>
        </p:nvSpPr>
        <p:spPr>
          <a:xfrm>
            <a:off x="5152662" y="6330911"/>
            <a:ext cx="3002506" cy="276999"/>
          </a:xfrm>
          <a:prstGeom prst="rect">
            <a:avLst/>
          </a:prstGeom>
          <a:noFill/>
        </p:spPr>
        <p:txBody>
          <a:bodyPr wrap="square" rtlCol="0">
            <a:spAutoFit/>
          </a:bodyPr>
          <a:lstStyle/>
          <a:p>
            <a:r>
              <a:rPr lang="en-US" sz="1200" dirty="0" smtClean="0"/>
              <a:t>Illustration by Blake Rogers from</a:t>
            </a:r>
            <a:endParaRPr lang="en-US" sz="1200" dirty="0"/>
          </a:p>
        </p:txBody>
      </p:sp>
    </p:spTree>
    <p:extLst>
      <p:ext uri="{BB962C8B-B14F-4D97-AF65-F5344CB8AC3E}">
        <p14:creationId xmlns:p14="http://schemas.microsoft.com/office/powerpoint/2010/main" val="4043667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6661" r="6824" b="42668"/>
          <a:stretch/>
        </p:blipFill>
        <p:spPr>
          <a:xfrm>
            <a:off x="0" y="827613"/>
            <a:ext cx="8345668" cy="587287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2871" y="6291726"/>
            <a:ext cx="1078298" cy="375060"/>
          </a:xfrm>
          <a:prstGeom prst="rect">
            <a:avLst/>
          </a:prstGeom>
        </p:spPr>
      </p:pic>
      <p:sp>
        <p:nvSpPr>
          <p:cNvPr id="6" name="TextBox 5"/>
          <p:cNvSpPr txBox="1"/>
          <p:nvPr/>
        </p:nvSpPr>
        <p:spPr>
          <a:xfrm>
            <a:off x="5228862" y="6330911"/>
            <a:ext cx="3002506" cy="276999"/>
          </a:xfrm>
          <a:prstGeom prst="rect">
            <a:avLst/>
          </a:prstGeom>
          <a:noFill/>
        </p:spPr>
        <p:txBody>
          <a:bodyPr wrap="square" rtlCol="0">
            <a:spAutoFit/>
          </a:bodyPr>
          <a:lstStyle/>
          <a:p>
            <a:r>
              <a:rPr lang="en-US" sz="1200" dirty="0" smtClean="0"/>
              <a:t>Illustration by Blake Rogers from</a:t>
            </a:r>
            <a:endParaRPr lang="en-US" sz="1200" dirty="0"/>
          </a:p>
        </p:txBody>
      </p:sp>
      <p:sp>
        <p:nvSpPr>
          <p:cNvPr id="9" name="Title 1"/>
          <p:cNvSpPr txBox="1">
            <a:spLocks/>
          </p:cNvSpPr>
          <p:nvPr/>
        </p:nvSpPr>
        <p:spPr>
          <a:xfrm>
            <a:off x="609600" y="22225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600" b="1" u="none" dirty="0" smtClean="0">
                <a:solidFill>
                  <a:srgbClr val="FFFFFF"/>
                </a:solidFill>
                <a:latin typeface="Impact" panose="020B0806030902050204" pitchFamily="34" charset="0"/>
              </a:rPr>
              <a:t>Radial Distance Plot – 2 Synodic Period</a:t>
            </a:r>
            <a:endParaRPr lang="en-US" sz="2600" b="1" u="none" dirty="0">
              <a:solidFill>
                <a:srgbClr val="FFFFFF"/>
              </a:solidFill>
              <a:latin typeface="Impact" panose="020B0806030902050204" pitchFamily="34" charset="0"/>
            </a:endParaRPr>
          </a:p>
        </p:txBody>
      </p:sp>
    </p:spTree>
    <p:extLst>
      <p:ext uri="{BB962C8B-B14F-4D97-AF65-F5344CB8AC3E}">
        <p14:creationId xmlns:p14="http://schemas.microsoft.com/office/powerpoint/2010/main" val="2428084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6603" y="1647230"/>
            <a:ext cx="8570794" cy="381579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2871" y="6291726"/>
            <a:ext cx="1078298" cy="375060"/>
          </a:xfrm>
          <a:prstGeom prst="rect">
            <a:avLst/>
          </a:prstGeom>
        </p:spPr>
      </p:pic>
      <p:sp>
        <p:nvSpPr>
          <p:cNvPr id="6" name="TextBox 5"/>
          <p:cNvSpPr txBox="1"/>
          <p:nvPr/>
        </p:nvSpPr>
        <p:spPr>
          <a:xfrm>
            <a:off x="5228862" y="6330911"/>
            <a:ext cx="3002506" cy="276999"/>
          </a:xfrm>
          <a:prstGeom prst="rect">
            <a:avLst/>
          </a:prstGeom>
          <a:noFill/>
        </p:spPr>
        <p:txBody>
          <a:bodyPr wrap="square" rtlCol="0">
            <a:spAutoFit/>
          </a:bodyPr>
          <a:lstStyle/>
          <a:p>
            <a:r>
              <a:rPr lang="en-US" sz="1200" dirty="0" smtClean="0"/>
              <a:t>Illustration by Blake Rogers from</a:t>
            </a:r>
            <a:endParaRPr lang="en-US" sz="1200" dirty="0"/>
          </a:p>
        </p:txBody>
      </p:sp>
      <p:sp>
        <p:nvSpPr>
          <p:cNvPr id="7" name="Title 1"/>
          <p:cNvSpPr txBox="1">
            <a:spLocks/>
          </p:cNvSpPr>
          <p:nvPr/>
        </p:nvSpPr>
        <p:spPr>
          <a:xfrm>
            <a:off x="609600" y="22225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2800" b="1" dirty="0">
              <a:solidFill>
                <a:schemeClr val="bg2">
                  <a:lumMod val="75000"/>
                </a:schemeClr>
              </a:solidFill>
              <a:effectLst>
                <a:outerShdw blurRad="50800" dist="38100" dir="2700000" algn="tl" rotWithShape="0">
                  <a:prstClr val="black">
                    <a:alpha val="40000"/>
                  </a:prstClr>
                </a:outerShdw>
              </a:effectLst>
              <a:latin typeface="Myriad Pro" pitchFamily="34" charset="0"/>
            </a:endParaRPr>
          </a:p>
        </p:txBody>
      </p:sp>
      <p:sp>
        <p:nvSpPr>
          <p:cNvPr id="8" name="Title 1"/>
          <p:cNvSpPr txBox="1">
            <a:spLocks/>
          </p:cNvSpPr>
          <p:nvPr/>
        </p:nvSpPr>
        <p:spPr>
          <a:xfrm>
            <a:off x="457200" y="6985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200" b="1" u="none" dirty="0" smtClean="0">
                <a:solidFill>
                  <a:schemeClr val="bg1"/>
                </a:solidFill>
                <a:effectLst>
                  <a:outerShdw blurRad="50800" dist="38100" dir="2700000" algn="tl" rotWithShape="0">
                    <a:prstClr val="black">
                      <a:alpha val="40000"/>
                    </a:prstClr>
                  </a:outerShdw>
                </a:effectLst>
                <a:latin typeface="Impact" panose="020B0806030902050204" pitchFamily="34" charset="0"/>
              </a:rPr>
              <a:t>Purdue Aldrin 2 Synodic Period Cycler</a:t>
            </a:r>
          </a:p>
          <a:p>
            <a:pPr>
              <a:defRPr/>
            </a:pPr>
            <a:r>
              <a:rPr lang="en-US" sz="2200" b="1" u="none" dirty="0" smtClean="0">
                <a:solidFill>
                  <a:schemeClr val="bg1"/>
                </a:solidFill>
                <a:effectLst>
                  <a:outerShdw blurRad="50800" dist="38100" dir="2700000" algn="tl" rotWithShape="0">
                    <a:prstClr val="black">
                      <a:alpha val="40000"/>
                    </a:prstClr>
                  </a:outerShdw>
                </a:effectLst>
                <a:latin typeface="Impact" panose="020B0806030902050204" pitchFamily="34" charset="0"/>
              </a:rPr>
              <a:t>(Aldrin Cycler Added)</a:t>
            </a:r>
            <a:endParaRPr lang="en-US" sz="2200" b="1" u="none" dirty="0">
              <a:solidFill>
                <a:schemeClr val="bg1"/>
              </a:solidFill>
              <a:effectLst>
                <a:outerShdw blurRad="50800" dist="38100" dir="2700000" algn="tl" rotWithShape="0">
                  <a:prstClr val="black">
                    <a:alpha val="40000"/>
                  </a:prstClr>
                </a:outerShdw>
              </a:effectLst>
              <a:latin typeface="Impact" panose="020B0806030902050204" pitchFamily="34" charset="0"/>
            </a:endParaRPr>
          </a:p>
        </p:txBody>
      </p:sp>
    </p:spTree>
    <p:extLst>
      <p:ext uri="{BB962C8B-B14F-4D97-AF65-F5344CB8AC3E}">
        <p14:creationId xmlns:p14="http://schemas.microsoft.com/office/powerpoint/2010/main" val="1091346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 y="0"/>
            <a:ext cx="92329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Mars Cycler with Dates_transcode.mov">
            <a:hlinkClick r:id="" action="ppaction://media"/>
          </p:cNvPr>
          <p:cNvPicPr>
            <a:picLocks noChangeAspect="1"/>
          </p:cNvPicPr>
          <p:nvPr>
            <a:videoFile r:link="rId1"/>
            <p:extLst>
              <p:ext uri="{DAA4B4D4-6D71-4841-9C94-3DE7FCFB9230}">
                <p14:media xmlns:p14="http://schemas.microsoft.com/office/powerpoint/2010/main" r:embed="rId2">
                  <p14:trim st="2256.3436"/>
                </p14:media>
              </p:ext>
            </p:extLst>
          </p:nvPr>
        </p:nvPicPr>
        <p:blipFill>
          <a:blip r:embed="rId5"/>
          <a:stretch>
            <a:fillRect/>
          </a:stretch>
        </p:blipFill>
        <p:spPr>
          <a:xfrm>
            <a:off x="956660" y="1084923"/>
            <a:ext cx="7526940" cy="5645202"/>
          </a:xfrm>
          <a:prstGeom prst="rect">
            <a:avLst/>
          </a:prstGeom>
        </p:spPr>
      </p:pic>
      <p:sp>
        <p:nvSpPr>
          <p:cNvPr id="5" name="Title 2"/>
          <p:cNvSpPr txBox="1">
            <a:spLocks/>
          </p:cNvSpPr>
          <p:nvPr/>
        </p:nvSpPr>
        <p:spPr>
          <a:xfrm>
            <a:off x="428040" y="167640"/>
            <a:ext cx="8326020" cy="748782"/>
          </a:xfrm>
          <a:prstGeom prst="rect">
            <a:avLst/>
          </a:prstGeom>
        </p:spPr>
        <p:txBody>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lgn="ctr" fontAlgn="auto">
              <a:spcAft>
                <a:spcPts val="0"/>
              </a:spcAft>
            </a:pPr>
            <a:r>
              <a:rPr lang="en-US" sz="2600" u="none" dirty="0" smtClean="0"/>
              <a:t>2 Synodic Period Cycler Video</a:t>
            </a:r>
            <a:endParaRPr lang="en-US" sz="2600" u="none" dirty="0"/>
          </a:p>
        </p:txBody>
      </p:sp>
    </p:spTree>
    <p:extLst>
      <p:ext uri="{BB962C8B-B14F-4D97-AF65-F5344CB8AC3E}">
        <p14:creationId xmlns:p14="http://schemas.microsoft.com/office/powerpoint/2010/main" val="29468165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 y="0"/>
            <a:ext cx="92329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MC_1280x720_FLARE_final_.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68" y="1266498"/>
            <a:ext cx="9023340" cy="5075629"/>
          </a:xfrm>
          <a:prstGeom prst="rect">
            <a:avLst/>
          </a:prstGeom>
        </p:spPr>
      </p:pic>
      <p:sp>
        <p:nvSpPr>
          <p:cNvPr id="4" name="Title 2"/>
          <p:cNvSpPr txBox="1">
            <a:spLocks/>
          </p:cNvSpPr>
          <p:nvPr/>
        </p:nvSpPr>
        <p:spPr>
          <a:xfrm>
            <a:off x="428040" y="152400"/>
            <a:ext cx="8326020" cy="748782"/>
          </a:xfrm>
          <a:prstGeom prst="rect">
            <a:avLst/>
          </a:prstGeom>
        </p:spPr>
        <p:txBody>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lgn="ctr" fontAlgn="auto">
              <a:spcAft>
                <a:spcPts val="0"/>
              </a:spcAft>
            </a:pPr>
            <a:r>
              <a:rPr lang="en-US" sz="2600" u="none" dirty="0" err="1" smtClean="0"/>
              <a:t>Aldrin</a:t>
            </a:r>
            <a:r>
              <a:rPr lang="en-US" sz="2600" u="none" dirty="0" smtClean="0"/>
              <a:t> Mars Cycler</a:t>
            </a:r>
            <a:endParaRPr lang="en-US" sz="2600" u="none" dirty="0"/>
          </a:p>
        </p:txBody>
      </p:sp>
    </p:spTree>
    <p:extLst>
      <p:ext uri="{BB962C8B-B14F-4D97-AF65-F5344CB8AC3E}">
        <p14:creationId xmlns:p14="http://schemas.microsoft.com/office/powerpoint/2010/main" val="37713859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22423" t="21341" r="-795" b="27388"/>
          <a:stretch/>
        </p:blipFill>
        <p:spPr>
          <a:xfrm>
            <a:off x="-91440" y="822960"/>
            <a:ext cx="9418320" cy="6126480"/>
          </a:xfrm>
          <a:prstGeom prst="rect">
            <a:avLst/>
          </a:prstGeom>
        </p:spPr>
      </p:pic>
      <p:pic>
        <p:nvPicPr>
          <p:cNvPr id="5" name="Picture 4"/>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0000" contrast="7000"/>
                    </a14:imgEffect>
                  </a14:imgLayer>
                </a14:imgProps>
              </a:ext>
              <a:ext uri="{28A0092B-C50C-407E-A947-70E740481C1C}">
                <a14:useLocalDpi xmlns:a14="http://schemas.microsoft.com/office/drawing/2010/main" val="0"/>
              </a:ext>
            </a:extLst>
          </a:blip>
          <a:stretch>
            <a:fillRect/>
          </a:stretch>
        </p:blipFill>
        <p:spPr>
          <a:xfrm>
            <a:off x="4572000" y="4075206"/>
            <a:ext cx="4141230" cy="2650042"/>
          </a:xfrm>
          <a:prstGeom prst="rect">
            <a:avLst/>
          </a:prstGeom>
        </p:spPr>
      </p:pic>
      <p:sp>
        <p:nvSpPr>
          <p:cNvPr id="3" name="Title 2"/>
          <p:cNvSpPr>
            <a:spLocks noGrp="1"/>
          </p:cNvSpPr>
          <p:nvPr>
            <p:ph type="title"/>
          </p:nvPr>
        </p:nvSpPr>
        <p:spPr>
          <a:xfrm>
            <a:off x="408990" y="228600"/>
            <a:ext cx="8326020" cy="748782"/>
          </a:xfrm>
        </p:spPr>
        <p:txBody>
          <a:bodyPr/>
          <a:lstStyle/>
          <a:p>
            <a:r>
              <a:rPr lang="en-US" sz="2600" dirty="0" smtClean="0"/>
              <a:t>Lunar Operations Complex</a:t>
            </a:r>
            <a:endParaRPr lang="en-US" sz="2600" dirty="0"/>
          </a:p>
        </p:txBody>
      </p:sp>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7271" y="4387736"/>
            <a:ext cx="3515168" cy="2024982"/>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72000" y="1153450"/>
            <a:ext cx="4141230" cy="2650040"/>
          </a:xfrm>
          <a:prstGeom prst="rect">
            <a:avLst/>
          </a:prstGeom>
        </p:spPr>
      </p:pic>
    </p:spTree>
    <p:extLst>
      <p:ext uri="{BB962C8B-B14F-4D97-AF65-F5344CB8AC3E}">
        <p14:creationId xmlns:p14="http://schemas.microsoft.com/office/powerpoint/2010/main" val="3839355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theme/theme1.xml><?xml version="1.0" encoding="utf-8"?>
<a:theme xmlns:a="http://schemas.openxmlformats.org/drawingml/2006/main" name="BuzzAldr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15087</TotalTime>
  <Words>1170</Words>
  <Application>Microsoft Office PowerPoint</Application>
  <PresentationFormat>On-screen Show (4:3)</PresentationFormat>
  <Paragraphs>74</Paragraphs>
  <Slides>10</Slides>
  <Notes>10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BuzzAldrin</vt:lpstr>
      <vt:lpstr>PowerPoint Presentation</vt:lpstr>
      <vt:lpstr>Unified Space Vision (U.S.) Civil Space Missions </vt:lpstr>
      <vt:lpstr>Unified Space Vision (U.S.) Civil Space Missions </vt:lpstr>
      <vt:lpstr>PowerPoint Presentation</vt:lpstr>
      <vt:lpstr>PowerPoint Presentation</vt:lpstr>
      <vt:lpstr>PowerPoint Presentation</vt:lpstr>
      <vt:lpstr>PowerPoint Presentation</vt:lpstr>
      <vt:lpstr>PowerPoint Presentation</vt:lpstr>
      <vt:lpstr>Lunar Operations Complex</vt:lpstr>
      <vt:lpstr>Lunar Base – 3 Unit Core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RVARNAS</cp:lastModifiedBy>
  <cp:revision>360</cp:revision>
  <cp:lastPrinted>2013-08-22T15:24:38Z</cp:lastPrinted>
  <dcterms:created xsi:type="dcterms:W3CDTF">2007-08-16T18:01:41Z</dcterms:created>
  <dcterms:modified xsi:type="dcterms:W3CDTF">2014-04-06T16:00:38Z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Sensitivity">
    <vt:lpwstr>Unrestricted</vt:lpwstr>
  </property>
  <property fmtid="{D5CDD505-2E9C-101B-9397-08002B2CF9AE}" pid="3" name="SensitivityID">
    <vt:lpwstr>0</vt:lpwstr>
  </property>
  <property fmtid="{D5CDD505-2E9C-101B-9397-08002B2CF9AE}" pid="4" name="ThirdParty">
    <vt:lpwstr/>
  </property>
</Properties>
</file>